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256" r:id="rId2"/>
    <p:sldId id="288" r:id="rId3"/>
    <p:sldId id="266" r:id="rId4"/>
    <p:sldId id="257" r:id="rId5"/>
    <p:sldId id="277" r:id="rId6"/>
    <p:sldId id="279" r:id="rId7"/>
    <p:sldId id="280" r:id="rId8"/>
    <p:sldId id="258" r:id="rId9"/>
    <p:sldId id="276" r:id="rId10"/>
    <p:sldId id="284" r:id="rId11"/>
    <p:sldId id="286" r:id="rId12"/>
    <p:sldId id="283" r:id="rId13"/>
    <p:sldId id="285" r:id="rId14"/>
    <p:sldId id="281" r:id="rId15"/>
    <p:sldId id="287" r:id="rId16"/>
    <p:sldId id="269" r:id="rId17"/>
    <p:sldId id="270" r:id="rId18"/>
    <p:sldId id="271" r:id="rId19"/>
    <p:sldId id="264" r:id="rId20"/>
    <p:sldId id="275" r:id="rId21"/>
    <p:sldId id="268" r:id="rId22"/>
    <p:sldId id="289" r:id="rId23"/>
    <p:sldId id="274" r:id="rId24"/>
    <p:sldId id="260" r:id="rId25"/>
    <p:sldId id="290" r:id="rId26"/>
    <p:sldId id="273" r:id="rId2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4660"/>
  </p:normalViewPr>
  <p:slideViewPr>
    <p:cSldViewPr>
      <p:cViewPr varScale="1">
        <p:scale>
          <a:sx n="74" d="100"/>
          <a:sy n="74" d="100"/>
        </p:scale>
        <p:origin x="-106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4BE1C7-17D3-4399-845D-8B1E62E0ED1B}" type="datetimeFigureOut">
              <a:rPr lang="de-DE" smtClean="0"/>
              <a:pPr/>
              <a:t>12.02.2012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A14A11-11BB-4135-892C-9FB009737890}"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9A14A11-11BB-4135-892C-9FB009737890}" type="slidenum">
              <a:rPr lang="de-DE" smtClean="0"/>
              <a:pPr/>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Bild: </a:t>
            </a:r>
            <a:r>
              <a:rPr lang="de-DE" dirty="0" err="1" smtClean="0"/>
              <a:t>wikipedia</a:t>
            </a:r>
            <a:endParaRPr lang="de-DE" dirty="0"/>
          </a:p>
        </p:txBody>
      </p:sp>
      <p:sp>
        <p:nvSpPr>
          <p:cNvPr id="4" name="Foliennummernplatzhalter 3"/>
          <p:cNvSpPr>
            <a:spLocks noGrp="1"/>
          </p:cNvSpPr>
          <p:nvPr>
            <p:ph type="sldNum" sz="quarter" idx="10"/>
          </p:nvPr>
        </p:nvSpPr>
        <p:spPr/>
        <p:txBody>
          <a:bodyPr/>
          <a:lstStyle/>
          <a:p>
            <a:fld id="{E9A14A11-11BB-4135-892C-9FB009737890}" type="slidenum">
              <a:rPr lang="de-DE" smtClean="0"/>
              <a:pPr/>
              <a:t>16</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9A14A11-11BB-4135-892C-9FB009737890}" type="slidenum">
              <a:rPr lang="de-DE" smtClean="0"/>
              <a:pPr/>
              <a:t>17</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9A14A11-11BB-4135-892C-9FB009737890}" type="slidenum">
              <a:rPr lang="de-DE" smtClean="0"/>
              <a:pPr/>
              <a:t>18</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Song: http://www.youtube.com/watch?v=NxquuedkKaM</a:t>
            </a:r>
          </a:p>
        </p:txBody>
      </p:sp>
      <p:sp>
        <p:nvSpPr>
          <p:cNvPr id="4" name="Foliennummernplatzhalter 3"/>
          <p:cNvSpPr>
            <a:spLocks noGrp="1"/>
          </p:cNvSpPr>
          <p:nvPr>
            <p:ph type="sldNum" sz="quarter" idx="10"/>
          </p:nvPr>
        </p:nvSpPr>
        <p:spPr/>
        <p:txBody>
          <a:bodyPr/>
          <a:lstStyle/>
          <a:p>
            <a:fld id="{E9A14A11-11BB-4135-892C-9FB009737890}" type="slidenum">
              <a:rPr lang="de-DE" smtClean="0"/>
              <a:pPr/>
              <a:t>26</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1"/>
      </p:bgRef>
    </p:bg>
    <p:spTree>
      <p:nvGrpSpPr>
        <p:cNvPr id="1" name=""/>
        <p:cNvGrpSpPr/>
        <p:nvPr/>
      </p:nvGrpSpPr>
      <p:grpSpPr>
        <a:xfrm>
          <a:off x="0" y="0"/>
          <a:ext cx="0" cy="0"/>
          <a:chOff x="0" y="0"/>
          <a:chExt cx="0" cy="0"/>
        </a:xfrm>
      </p:grpSpPr>
      <p:sp>
        <p:nvSpPr>
          <p:cNvPr id="8" name="Titel 7"/>
          <p:cNvSpPr>
            <a:spLocks noGrp="1"/>
          </p:cNvSpPr>
          <p:nvPr>
            <p:ph type="ctrTitle"/>
          </p:nvPr>
        </p:nvSpPr>
        <p:spPr>
          <a:xfrm>
            <a:off x="2286000" y="3124200"/>
            <a:ext cx="6172200" cy="1894362"/>
          </a:xfrm>
        </p:spPr>
        <p:txBody>
          <a:bodyPr/>
          <a:lstStyle>
            <a:lvl1pPr>
              <a:defRPr b="1"/>
            </a:lvl1pPr>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bwMode="auto">
          <a:xfrm rot="5400000">
            <a:off x="7764621" y="1174097"/>
            <a:ext cx="2286000" cy="381000"/>
          </a:xfrm>
        </p:spPr>
        <p:txBody>
          <a:bodyPr/>
          <a:lstStyle/>
          <a:p>
            <a:fld id="{25AE6486-85B3-47CD-8003-81806187892C}" type="datetimeFigureOut">
              <a:rPr lang="de-DE" smtClean="0"/>
              <a:pPr/>
              <a:t>12.02.2012</a:t>
            </a:fld>
            <a:endParaRPr lang="de-DE"/>
          </a:p>
        </p:txBody>
      </p:sp>
      <p:sp>
        <p:nvSpPr>
          <p:cNvPr id="17" name="Fußzeilenplatzhalter 16"/>
          <p:cNvSpPr>
            <a:spLocks noGrp="1"/>
          </p:cNvSpPr>
          <p:nvPr>
            <p:ph type="ftr" sz="quarter" idx="11"/>
          </p:nvPr>
        </p:nvSpPr>
        <p:spPr bwMode="auto">
          <a:xfrm rot="5400000">
            <a:off x="7077269" y="4181669"/>
            <a:ext cx="3657600" cy="384048"/>
          </a:xfrm>
        </p:spPr>
        <p:txBody>
          <a:bodyPr/>
          <a:lstStyle/>
          <a:p>
            <a:endParaRPr lang="de-DE"/>
          </a:p>
        </p:txBody>
      </p:sp>
      <p:sp>
        <p:nvSpPr>
          <p:cNvPr id="10" name="Rechtec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c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Gerade Verbindung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Gerade Verbindung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Gerade Verbindung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Gerade Verbindung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Gerade Verbindung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Gerade Verbindung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htec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Foliennummernplatzhalter 28"/>
          <p:cNvSpPr>
            <a:spLocks noGrp="1"/>
          </p:cNvSpPr>
          <p:nvPr>
            <p:ph type="sldNum" sz="quarter" idx="12"/>
          </p:nvPr>
        </p:nvSpPr>
        <p:spPr bwMode="auto">
          <a:xfrm>
            <a:off x="1325544" y="4928702"/>
            <a:ext cx="609600" cy="517524"/>
          </a:xfrm>
        </p:spPr>
        <p:txBody>
          <a:bodyPr/>
          <a:lstStyle/>
          <a:p>
            <a:fld id="{C6B898F4-B403-42C9-9715-5C253D259AB6}"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25AE6486-85B3-47CD-8003-81806187892C}" type="datetimeFigureOut">
              <a:rPr lang="de-DE" smtClean="0"/>
              <a:pPr/>
              <a:t>12.02.2012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6B898F4-B403-42C9-9715-5C253D259AB6}"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1676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25AE6486-85B3-47CD-8003-81806187892C}" type="datetimeFigureOut">
              <a:rPr lang="de-DE" smtClean="0"/>
              <a:pPr/>
              <a:t>12.02.2012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6B898F4-B403-42C9-9715-5C253D259AB6}"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8" name="Inhaltsplatzhalter 7"/>
          <p:cNvSpPr>
            <a:spLocks noGrp="1"/>
          </p:cNvSpPr>
          <p:nvPr>
            <p:ph sz="quarter" idx="1"/>
          </p:nvPr>
        </p:nvSpPr>
        <p:spPr>
          <a:xfrm>
            <a:off x="457200" y="1600200"/>
            <a:ext cx="7467600" cy="4873752"/>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4"/>
          </p:nvPr>
        </p:nvSpPr>
        <p:spPr/>
        <p:txBody>
          <a:bodyPr rtlCol="0"/>
          <a:lstStyle/>
          <a:p>
            <a:fld id="{25AE6486-85B3-47CD-8003-81806187892C}" type="datetimeFigureOut">
              <a:rPr lang="de-DE" smtClean="0"/>
              <a:pPr/>
              <a:t>12.02.2012</a:t>
            </a:fld>
            <a:endParaRPr lang="de-DE"/>
          </a:p>
        </p:txBody>
      </p:sp>
      <p:sp>
        <p:nvSpPr>
          <p:cNvPr id="9" name="Foliennummernplatzhalter 8"/>
          <p:cNvSpPr>
            <a:spLocks noGrp="1"/>
          </p:cNvSpPr>
          <p:nvPr>
            <p:ph type="sldNum" sz="quarter" idx="15"/>
          </p:nvPr>
        </p:nvSpPr>
        <p:spPr/>
        <p:txBody>
          <a:bodyPr rtlCol="0"/>
          <a:lstStyle/>
          <a:p>
            <a:fld id="{C6B898F4-B403-42C9-9715-5C253D259AB6}" type="slidenum">
              <a:rPr lang="de-DE" smtClean="0"/>
              <a:pPr/>
              <a:t>‹Nr.›</a:t>
            </a:fld>
            <a:endParaRPr lang="de-DE"/>
          </a:p>
        </p:txBody>
      </p:sp>
      <p:sp>
        <p:nvSpPr>
          <p:cNvPr id="10" name="Fußzeilenplatzhalter 9"/>
          <p:cNvSpPr>
            <a:spLocks noGrp="1"/>
          </p:cNvSpPr>
          <p:nvPr>
            <p:ph type="ftr" sz="quarter" idx="16"/>
          </p:nvPr>
        </p:nvSpPr>
        <p:spPr/>
        <p:txBody>
          <a:bodyPr rtlCol="0"/>
          <a:lstStyle/>
          <a:p>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286000" y="2895600"/>
            <a:ext cx="6172200" cy="2053590"/>
          </a:xfrm>
        </p:spPr>
        <p:txBody>
          <a:bodyPr/>
          <a:lstStyle>
            <a:lvl1pPr algn="l">
              <a:buNone/>
              <a:defRPr sz="3000" b="1" cap="small" baseline="0"/>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bwMode="auto">
          <a:xfrm rot="5400000">
            <a:off x="7763256" y="1170432"/>
            <a:ext cx="2286000" cy="381000"/>
          </a:xfrm>
        </p:spPr>
        <p:txBody>
          <a:bodyPr/>
          <a:lstStyle/>
          <a:p>
            <a:fld id="{25AE6486-85B3-47CD-8003-81806187892C}" type="datetimeFigureOut">
              <a:rPr lang="de-DE" smtClean="0"/>
              <a:pPr/>
              <a:t>12.02.2012</a:t>
            </a:fld>
            <a:endParaRPr lang="de-DE"/>
          </a:p>
        </p:txBody>
      </p:sp>
      <p:sp>
        <p:nvSpPr>
          <p:cNvPr id="5" name="Fußzeilenplatzhalter 4"/>
          <p:cNvSpPr>
            <a:spLocks noGrp="1"/>
          </p:cNvSpPr>
          <p:nvPr>
            <p:ph type="ftr" sz="quarter" idx="11"/>
          </p:nvPr>
        </p:nvSpPr>
        <p:spPr bwMode="auto">
          <a:xfrm rot="5400000">
            <a:off x="7077456" y="4178808"/>
            <a:ext cx="3657600" cy="384048"/>
          </a:xfrm>
        </p:spPr>
        <p:txBody>
          <a:bodyPr/>
          <a:lstStyle/>
          <a:p>
            <a:endParaRPr lang="de-DE"/>
          </a:p>
        </p:txBody>
      </p:sp>
      <p:sp>
        <p:nvSpPr>
          <p:cNvPr id="9" name="Rechtec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c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Gerade Verbindung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Gerade Verbindung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Gerade Verbindung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Gerade Verbindung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Gerade Verbindung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htec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Gerade Verbindung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Foliennummernplatzhalter 5"/>
          <p:cNvSpPr>
            <a:spLocks noGrp="1"/>
          </p:cNvSpPr>
          <p:nvPr>
            <p:ph type="sldNum" sz="quarter" idx="12"/>
          </p:nvPr>
        </p:nvSpPr>
        <p:spPr bwMode="auto">
          <a:xfrm>
            <a:off x="1340616" y="4928702"/>
            <a:ext cx="609600" cy="517524"/>
          </a:xfrm>
        </p:spPr>
        <p:txBody>
          <a:bodyPr/>
          <a:lstStyle/>
          <a:p>
            <a:fld id="{C6B898F4-B403-42C9-9715-5C253D259AB6}"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p:txBody>
          <a:bodyPr/>
          <a:lstStyle/>
          <a:p>
            <a:fld id="{25AE6486-85B3-47CD-8003-81806187892C}" type="datetimeFigureOut">
              <a:rPr lang="de-DE" smtClean="0"/>
              <a:pPr/>
              <a:t>12.02.2012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6B898F4-B403-42C9-9715-5C253D259AB6}" type="slidenum">
              <a:rPr lang="de-DE" smtClean="0"/>
              <a:pPr/>
              <a:t>‹Nr.›</a:t>
            </a:fld>
            <a:endParaRPr lang="de-DE"/>
          </a:p>
        </p:txBody>
      </p:sp>
      <p:sp>
        <p:nvSpPr>
          <p:cNvPr id="9" name="Inhaltsplatzhalter 8"/>
          <p:cNvSpPr>
            <a:spLocks noGrp="1"/>
          </p:cNvSpPr>
          <p:nvPr>
            <p:ph sz="quarter" idx="1"/>
          </p:nvPr>
        </p:nvSpPr>
        <p:spPr>
          <a:xfrm>
            <a:off x="457200" y="1600200"/>
            <a:ext cx="3657600" cy="4572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1" name="Inhaltsplatzhalter 10"/>
          <p:cNvSpPr>
            <a:spLocks noGrp="1"/>
          </p:cNvSpPr>
          <p:nvPr>
            <p:ph sz="quarter" idx="2"/>
          </p:nvPr>
        </p:nvSpPr>
        <p:spPr>
          <a:xfrm>
            <a:off x="4270248" y="1600200"/>
            <a:ext cx="3657600" cy="4572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543800" cy="1143000"/>
          </a:xfrm>
        </p:spPr>
        <p:txBody>
          <a:bodyPr anchor="b"/>
          <a:lstStyle>
            <a:lvl1pPr>
              <a:defRPr/>
            </a:lvl1pPr>
          </a:lstStyle>
          <a:p>
            <a:r>
              <a:rPr kumimoji="0" lang="de-DE" smtClean="0"/>
              <a:t>Titelmasterformat durch Klicken bearbeiten</a:t>
            </a:r>
            <a:endParaRPr kumimoji="0" lang="en-US"/>
          </a:p>
        </p:txBody>
      </p:sp>
      <p:sp>
        <p:nvSpPr>
          <p:cNvPr id="7" name="Datumsplatzhalter 6"/>
          <p:cNvSpPr>
            <a:spLocks noGrp="1"/>
          </p:cNvSpPr>
          <p:nvPr>
            <p:ph type="dt" sz="half" idx="10"/>
          </p:nvPr>
        </p:nvSpPr>
        <p:spPr/>
        <p:txBody>
          <a:bodyPr/>
          <a:lstStyle/>
          <a:p>
            <a:fld id="{25AE6486-85B3-47CD-8003-81806187892C}" type="datetimeFigureOut">
              <a:rPr lang="de-DE" smtClean="0"/>
              <a:pPr/>
              <a:t>12.02.2012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6B898F4-B403-42C9-9715-5C253D259AB6}" type="slidenum">
              <a:rPr lang="de-DE" smtClean="0"/>
              <a:pPr/>
              <a:t>‹Nr.›</a:t>
            </a:fld>
            <a:endParaRPr lang="de-DE"/>
          </a:p>
        </p:txBody>
      </p:sp>
      <p:sp>
        <p:nvSpPr>
          <p:cNvPr id="11" name="Inhaltsplatzhalter 10"/>
          <p:cNvSpPr>
            <a:spLocks noGrp="1"/>
          </p:cNvSpPr>
          <p:nvPr>
            <p:ph sz="quarter" idx="2"/>
          </p:nvPr>
        </p:nvSpPr>
        <p:spPr>
          <a:xfrm>
            <a:off x="457200" y="2362200"/>
            <a:ext cx="3657600" cy="38862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3" name="Inhaltsplatzhalter 12"/>
          <p:cNvSpPr>
            <a:spLocks noGrp="1"/>
          </p:cNvSpPr>
          <p:nvPr>
            <p:ph sz="quarter" idx="4"/>
          </p:nvPr>
        </p:nvSpPr>
        <p:spPr>
          <a:xfrm>
            <a:off x="4371975" y="2362200"/>
            <a:ext cx="3657600" cy="38862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2" name="Textplatzhalt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de-DE" smtClean="0"/>
              <a:t>Textmasterformate durch Klicken bearbeiten</a:t>
            </a:r>
          </a:p>
        </p:txBody>
      </p:sp>
      <p:sp>
        <p:nvSpPr>
          <p:cNvPr id="14" name="Textplatzhalt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de-DE" smtClean="0"/>
              <a:t>Textmasterformate durch Klicken bearbeiten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6" name="Datumsplatzhalter 5"/>
          <p:cNvSpPr>
            <a:spLocks noGrp="1"/>
          </p:cNvSpPr>
          <p:nvPr>
            <p:ph type="dt" sz="half" idx="10"/>
          </p:nvPr>
        </p:nvSpPr>
        <p:spPr/>
        <p:txBody>
          <a:bodyPr rtlCol="0"/>
          <a:lstStyle/>
          <a:p>
            <a:fld id="{25AE6486-85B3-47CD-8003-81806187892C}" type="datetimeFigureOut">
              <a:rPr lang="de-DE" smtClean="0"/>
              <a:pPr/>
              <a:t>12.02.2012</a:t>
            </a:fld>
            <a:endParaRPr lang="de-DE"/>
          </a:p>
        </p:txBody>
      </p:sp>
      <p:sp>
        <p:nvSpPr>
          <p:cNvPr id="7" name="Foliennummernplatzhalter 6"/>
          <p:cNvSpPr>
            <a:spLocks noGrp="1"/>
          </p:cNvSpPr>
          <p:nvPr>
            <p:ph type="sldNum" sz="quarter" idx="11"/>
          </p:nvPr>
        </p:nvSpPr>
        <p:spPr/>
        <p:txBody>
          <a:bodyPr rtlCol="0"/>
          <a:lstStyle/>
          <a:p>
            <a:fld id="{C6B898F4-B403-42C9-9715-5C253D259AB6}" type="slidenum">
              <a:rPr lang="de-DE" smtClean="0"/>
              <a:pPr/>
              <a:t>‹Nr.›</a:t>
            </a:fld>
            <a:endParaRPr lang="de-DE"/>
          </a:p>
        </p:txBody>
      </p:sp>
      <p:sp>
        <p:nvSpPr>
          <p:cNvPr id="8" name="Fußzeilenplatzhalter 7"/>
          <p:cNvSpPr>
            <a:spLocks noGrp="1"/>
          </p:cNvSpPr>
          <p:nvPr>
            <p:ph type="ftr" sz="quarter" idx="12"/>
          </p:nvPr>
        </p:nvSpPr>
        <p:spPr/>
        <p:txBody>
          <a:bodyPr rtlCol="0"/>
          <a:lstStyle/>
          <a:p>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5AE6486-85B3-47CD-8003-81806187892C}" type="datetimeFigureOut">
              <a:rPr lang="de-DE" smtClean="0"/>
              <a:pPr/>
              <a:t>12.02.2012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6B898F4-B403-42C9-9715-5C253D259AB6}"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1">
        <a:schemeClr val="bg1"/>
      </p:bgRef>
    </p:bg>
    <p:spTree>
      <p:nvGrpSpPr>
        <p:cNvPr id="1" name=""/>
        <p:cNvGrpSpPr/>
        <p:nvPr/>
      </p:nvGrpSpPr>
      <p:grpSpPr>
        <a:xfrm>
          <a:off x="0" y="0"/>
          <a:ext cx="0" cy="0"/>
          <a:chOff x="0" y="0"/>
          <a:chExt cx="0" cy="0"/>
        </a:xfrm>
      </p:grpSpPr>
      <p:sp>
        <p:nvSpPr>
          <p:cNvPr id="10" name="Gerade Verbindung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el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8" name="Gerade Verbindung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Gerade Verbindung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Gerade Verbindung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htec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Gerade Verbindung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nhaltsplatzhalter 17"/>
          <p:cNvSpPr>
            <a:spLocks noGrp="1"/>
          </p:cNvSpPr>
          <p:nvPr>
            <p:ph sz="quarter" idx="1"/>
          </p:nvPr>
        </p:nvSpPr>
        <p:spPr>
          <a:xfrm>
            <a:off x="304800" y="274320"/>
            <a:ext cx="5638800" cy="6327648"/>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1" name="Datumsplatzhalter 20"/>
          <p:cNvSpPr>
            <a:spLocks noGrp="1"/>
          </p:cNvSpPr>
          <p:nvPr>
            <p:ph type="dt" sz="half" idx="14"/>
          </p:nvPr>
        </p:nvSpPr>
        <p:spPr/>
        <p:txBody>
          <a:bodyPr rtlCol="0"/>
          <a:lstStyle/>
          <a:p>
            <a:fld id="{25AE6486-85B3-47CD-8003-81806187892C}" type="datetimeFigureOut">
              <a:rPr lang="de-DE" smtClean="0"/>
              <a:pPr/>
              <a:t>12.02.2012</a:t>
            </a:fld>
            <a:endParaRPr lang="de-DE"/>
          </a:p>
        </p:txBody>
      </p:sp>
      <p:sp>
        <p:nvSpPr>
          <p:cNvPr id="22" name="Foliennummernplatzhalter 21"/>
          <p:cNvSpPr>
            <a:spLocks noGrp="1"/>
          </p:cNvSpPr>
          <p:nvPr>
            <p:ph type="sldNum" sz="quarter" idx="15"/>
          </p:nvPr>
        </p:nvSpPr>
        <p:spPr/>
        <p:txBody>
          <a:bodyPr rtlCol="0"/>
          <a:lstStyle/>
          <a:p>
            <a:fld id="{C6B898F4-B403-42C9-9715-5C253D259AB6}" type="slidenum">
              <a:rPr lang="de-DE" smtClean="0"/>
              <a:pPr/>
              <a:t>‹Nr.›</a:t>
            </a:fld>
            <a:endParaRPr lang="de-DE"/>
          </a:p>
        </p:txBody>
      </p:sp>
      <p:sp>
        <p:nvSpPr>
          <p:cNvPr id="23" name="Fußzeilenplatzhalter 22"/>
          <p:cNvSpPr>
            <a:spLocks noGrp="1"/>
          </p:cNvSpPr>
          <p:nvPr>
            <p:ph type="ftr" sz="quarter" idx="16"/>
          </p:nvPr>
        </p:nvSpPr>
        <p:spPr/>
        <p:txBody>
          <a:bodyPr rtlCol="0"/>
          <a:lstStyle/>
          <a:p>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Gerade Verbindung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el 1"/>
          <p:cNvSpPr>
            <a:spLocks noGrp="1"/>
          </p:cNvSpPr>
          <p:nvPr>
            <p:ph type="title"/>
          </p:nvPr>
        </p:nvSpPr>
        <p:spPr>
          <a:xfrm rot="5400000">
            <a:off x="3350133" y="3200400"/>
            <a:ext cx="6309360" cy="457200"/>
          </a:xfrm>
        </p:spPr>
        <p:txBody>
          <a:bodyPr anchor="b"/>
          <a:lstStyle>
            <a:lvl1pPr algn="l">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10" name="Gerade Verbindung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htec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Gerade Verbindung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Gerade Verbindung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Gerade Verbindung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umsplatzhalter 16"/>
          <p:cNvSpPr>
            <a:spLocks noGrp="1"/>
          </p:cNvSpPr>
          <p:nvPr>
            <p:ph type="dt" sz="half" idx="10"/>
          </p:nvPr>
        </p:nvSpPr>
        <p:spPr/>
        <p:txBody>
          <a:bodyPr rtlCol="0"/>
          <a:lstStyle/>
          <a:p>
            <a:fld id="{25AE6486-85B3-47CD-8003-81806187892C}" type="datetimeFigureOut">
              <a:rPr lang="de-DE" smtClean="0"/>
              <a:pPr/>
              <a:t>12.02.2012</a:t>
            </a:fld>
            <a:endParaRPr lang="de-DE"/>
          </a:p>
        </p:txBody>
      </p:sp>
      <p:sp>
        <p:nvSpPr>
          <p:cNvPr id="18" name="Foliennummernplatzhalter 17"/>
          <p:cNvSpPr>
            <a:spLocks noGrp="1"/>
          </p:cNvSpPr>
          <p:nvPr>
            <p:ph type="sldNum" sz="quarter" idx="11"/>
          </p:nvPr>
        </p:nvSpPr>
        <p:spPr/>
        <p:txBody>
          <a:bodyPr rtlCol="0"/>
          <a:lstStyle/>
          <a:p>
            <a:fld id="{C6B898F4-B403-42C9-9715-5C253D259AB6}" type="slidenum">
              <a:rPr lang="de-DE" smtClean="0"/>
              <a:pPr/>
              <a:t>‹Nr.›</a:t>
            </a:fld>
            <a:endParaRPr lang="de-DE"/>
          </a:p>
        </p:txBody>
      </p:sp>
      <p:sp>
        <p:nvSpPr>
          <p:cNvPr id="21" name="Fußzeilenplatzhalter 20"/>
          <p:cNvSpPr>
            <a:spLocks noGrp="1"/>
          </p:cNvSpPr>
          <p:nvPr>
            <p:ph type="ftr" sz="quarter" idx="12"/>
          </p:nvPr>
        </p:nvSpPr>
        <p:spPr/>
        <p:txBody>
          <a:bodyPr rtlCol="0"/>
          <a:lstStyle/>
          <a:p>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Gerade Verbindung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elplatzhalter 21"/>
          <p:cNvSpPr>
            <a:spLocks noGrp="1"/>
          </p:cNvSpPr>
          <p:nvPr>
            <p:ph type="title"/>
          </p:nvPr>
        </p:nvSpPr>
        <p:spPr>
          <a:xfrm>
            <a:off x="457200" y="274638"/>
            <a:ext cx="7467600" cy="1143000"/>
          </a:xfrm>
          <a:prstGeom prst="rect">
            <a:avLst/>
          </a:prstGeom>
        </p:spPr>
        <p:txBody>
          <a:bodyPr vert="horz" anchor="b">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5AE6486-85B3-47CD-8003-81806187892C}" type="datetimeFigureOut">
              <a:rPr lang="de-DE" smtClean="0"/>
              <a:pPr/>
              <a:t>12.02.2012</a:t>
            </a:fld>
            <a:endParaRPr lang="de-DE"/>
          </a:p>
        </p:txBody>
      </p:sp>
      <p:sp>
        <p:nvSpPr>
          <p:cNvPr id="3" name="Fußzeilenplatzhalt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de-DE"/>
          </a:p>
        </p:txBody>
      </p:sp>
      <p:sp>
        <p:nvSpPr>
          <p:cNvPr id="7" name="Gerade Verbindung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Gerade Verbindung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htec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Gerade Verbindung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Foliennummernplatzhalt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6B898F4-B403-42C9-9715-5C253D259AB6}"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upload.wikimedia.org/wikipedia/commons/4/4c/Cello_Uebersicht_Teile.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file:///C:\Users\HP\Desktop\PPP%20Violoncello\Musikdateien%20PPP-Violoncello\Elgar.wma" TargetMode="External"/><Relationship Id="rId7" Type="http://schemas.openxmlformats.org/officeDocument/2006/relationships/image" Target="../media/image21.png"/><Relationship Id="rId2" Type="http://schemas.openxmlformats.org/officeDocument/2006/relationships/audio" Target="file:///C:\Users\HP\Desktop\PPP%20Violoncello\Musikdateien%20PPP-Violoncello\Haydn.wma" TargetMode="External"/><Relationship Id="rId1" Type="http://schemas.openxmlformats.org/officeDocument/2006/relationships/audio" Target="file:///C:\Users\HP\Desktop\PPP%20Violoncello\Musikdateien%20PPP-Violoncello\Bach.wma" TargetMode="External"/><Relationship Id="rId6" Type="http://schemas.openxmlformats.org/officeDocument/2006/relationships/slideLayout" Target="../slideLayouts/slideLayout2.xml"/><Relationship Id="rId5" Type="http://schemas.openxmlformats.org/officeDocument/2006/relationships/audio" Target="file:///C:\Users\HP\Desktop\PPP%20Violoncello\Musikdateien%20PPP-Violoncello\Nothing%20Else%20Matters.mp3" TargetMode="External"/><Relationship Id="rId10" Type="http://schemas.openxmlformats.org/officeDocument/2006/relationships/image" Target="../media/image24.png"/><Relationship Id="rId4" Type="http://schemas.openxmlformats.org/officeDocument/2006/relationships/audio" Target="file:///C:\Users\HP\Desktop\PPP%20Violoncello\Musikdateien%20PPP-Violoncello\Yesterday.wma" TargetMode="External"/><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image" Target="../media/image27.jpeg"/><Relationship Id="rId2" Type="http://schemas.openxmlformats.org/officeDocument/2006/relationships/audio" Target="file:///C:\Users\HP\Desktop\PPP%20Violoncello\Musikdateien%20PPP-Violoncello\Cello.mp3" TargetMode="External"/><Relationship Id="rId1" Type="http://schemas.openxmlformats.org/officeDocument/2006/relationships/audio" Target="file:///C:\Users\HP\Desktop\Udo%20Lindenberg_%20_Cello%20feat.%20Clueso_%20(Offizielles%20Video).mp3" TargetMode="Externa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67744" y="3861048"/>
            <a:ext cx="6172200" cy="1894362"/>
          </a:xfrm>
        </p:spPr>
        <p:txBody>
          <a:bodyPr>
            <a:normAutofit/>
          </a:bodyPr>
          <a:lstStyle/>
          <a:p>
            <a:pPr algn="ctr"/>
            <a:r>
              <a:rPr lang="de-DE" sz="5400" dirty="0" smtClean="0"/>
              <a:t>Das Violoncello</a:t>
            </a:r>
            <a:endParaRPr lang="de-DE" sz="5400" dirty="0"/>
          </a:p>
        </p:txBody>
      </p:sp>
      <p:pic>
        <p:nvPicPr>
          <p:cNvPr id="10242" name="Picture 2" descr="http://brebru.com/musicroom/instruments/cello.gif"/>
          <p:cNvPicPr>
            <a:picLocks noChangeAspect="1" noChangeArrowheads="1"/>
          </p:cNvPicPr>
          <p:nvPr/>
        </p:nvPicPr>
        <p:blipFill>
          <a:blip r:embed="rId3" cstate="print"/>
          <a:srcRect/>
          <a:stretch>
            <a:fillRect/>
          </a:stretch>
        </p:blipFill>
        <p:spPr bwMode="auto">
          <a:xfrm rot="1500000">
            <a:off x="6240156" y="-111881"/>
            <a:ext cx="2855308" cy="5460453"/>
          </a:xfrm>
          <a:prstGeom prst="rect">
            <a:avLst/>
          </a:prstGeom>
          <a:noFill/>
        </p:spPr>
      </p:pic>
      <p:sp>
        <p:nvSpPr>
          <p:cNvPr id="5" name="Textfeld 4"/>
          <p:cNvSpPr txBox="1"/>
          <p:nvPr/>
        </p:nvSpPr>
        <p:spPr>
          <a:xfrm>
            <a:off x="6516216" y="4437112"/>
            <a:ext cx="72008" cy="276999"/>
          </a:xfrm>
          <a:prstGeom prst="rect">
            <a:avLst/>
          </a:prstGeom>
          <a:noFill/>
        </p:spPr>
        <p:txBody>
          <a:bodyPr wrap="square" rtlCol="0">
            <a:spAutoFit/>
          </a:bodyPr>
          <a:lstStyle/>
          <a:p>
            <a:r>
              <a:rPr lang="de-DE" sz="1200" dirty="0" smtClean="0"/>
              <a:t>1</a:t>
            </a:r>
            <a:endParaRPr lang="de-DE"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634082"/>
          </a:xfrm>
        </p:spPr>
        <p:txBody>
          <a:bodyPr/>
          <a:lstStyle/>
          <a:p>
            <a:pPr algn="ctr"/>
            <a:r>
              <a:rPr lang="de-DE" dirty="0" smtClean="0"/>
              <a:t>Das Barockcello</a:t>
            </a:r>
            <a:endParaRPr lang="de-DE" dirty="0"/>
          </a:p>
        </p:txBody>
      </p:sp>
      <p:sp>
        <p:nvSpPr>
          <p:cNvPr id="3" name="Inhaltsplatzhalter 2"/>
          <p:cNvSpPr>
            <a:spLocks noGrp="1"/>
          </p:cNvSpPr>
          <p:nvPr>
            <p:ph sz="quarter" idx="1"/>
          </p:nvPr>
        </p:nvSpPr>
        <p:spPr>
          <a:xfrm>
            <a:off x="179512" y="980728"/>
            <a:ext cx="8496944" cy="5616624"/>
          </a:xfrm>
        </p:spPr>
        <p:txBody>
          <a:bodyPr>
            <a:normAutofit fontScale="70000" lnSpcReduction="20000"/>
          </a:bodyPr>
          <a:lstStyle/>
          <a:p>
            <a:r>
              <a:rPr lang="de-DE" b="1" dirty="0" smtClean="0"/>
              <a:t>das barocke Griffbrett: </a:t>
            </a:r>
            <a:r>
              <a:rPr lang="de-DE" dirty="0" smtClean="0"/>
              <a:t>deutlich kürzer (die meisten Kompositionen verlangten keine so hohen Töne)</a:t>
            </a:r>
          </a:p>
          <a:p>
            <a:r>
              <a:rPr lang="de-DE" b="1" dirty="0" smtClean="0"/>
              <a:t>Darmsaiten</a:t>
            </a:r>
          </a:p>
          <a:p>
            <a:pPr>
              <a:lnSpc>
                <a:spcPct val="95000"/>
              </a:lnSpc>
            </a:pPr>
            <a:r>
              <a:rPr lang="de-DE" b="1" dirty="0" smtClean="0"/>
              <a:t>Stachel: </a:t>
            </a:r>
            <a:r>
              <a:rPr lang="de-DE" dirty="0" smtClean="0"/>
              <a:t>ursprünglich bei tiefen Instrumenten ein etwa 15 cm langer Stachel („Continuo-Cello“ oder „Basse de Violon“) – als dann aber in der 2. Hälfte des        17. Jh. der Name „Violoncello“ erstmals auftaucht u. das auf heutige Masse verkleinerte Instrument zu seiner solistischen Karriere ansetzte, waren sich die führenden Cellisten einig, dass der Stachel für Lagenwechsel hinderlich sei – so wurde er abgeschafft und erst im 19. Jahrhundert wieder eingeführt</a:t>
            </a:r>
          </a:p>
          <a:p>
            <a:r>
              <a:rPr lang="de-DE" b="1" dirty="0" smtClean="0"/>
              <a:t>das 5-saitige Solocello: </a:t>
            </a:r>
            <a:r>
              <a:rPr lang="de-DE" dirty="0" smtClean="0"/>
              <a:t>zu Beginn des 18. Jahrhunderts wurden Solostücke für ein etwas verkleinertes Cello komponiert, das oben mit einer 5. Saite, gestimmt auf d oder e, ausgerüstet war - J.S.Bach schrieb seine 6. Cellosuite für dieses Instrument. Mit Erfindung des Daumenaufsatzes, welcher es erlaubte, auf der       A-Saite bisher unbekannte hohe Lagen zu erreichen, fehlte die Notwendigkeit einer 5. Saite</a:t>
            </a:r>
          </a:p>
          <a:p>
            <a:r>
              <a:rPr lang="de-DE" b="1" dirty="0" smtClean="0"/>
              <a:t>der Bogen:</a:t>
            </a:r>
            <a:r>
              <a:rPr lang="de-DE" dirty="0" smtClean="0"/>
              <a:t> deutlich leichter und oft kürzer als ein moderner Bogen – da man weniger Gewicht hin und her bewegen muss, reagiert er schneller – die feine Spitze erleichtert die „sprechende Artikulation“ (schwerer Abstrich, leichter Aufstrich) –    die uns vertraute Schraub-Mechanik am Frosch wurde erst in der Mitte des          18. Jahrhunderts erfunden – bei früheren Bögen wurden die Haare mit einem sog. Steckfrosch gespannt</a:t>
            </a:r>
          </a:p>
          <a:p>
            <a:r>
              <a:rPr lang="de-DE" b="1" dirty="0" smtClean="0"/>
              <a:t>die Stimmung: </a:t>
            </a:r>
            <a:r>
              <a:rPr lang="de-DE" dirty="0" smtClean="0"/>
              <a:t>ebenfalls wie heute eine Quintstimmung – variabel war         hingegen der Stimmton a – er variierte je nach Land oder Stadt zwischen              392 hz und 465 hz</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httpwww.google.deimgresimgurl=httpupload.wikimedia.orgwikipediacommonsthumbffbLBoccherini.jpg220px-LBoccherini.jpg&amp;imgrefurl=httpde.wikipedia.orgwikiVioloncello&amp;usg=__qKic_8saMeDNIsERtF-jr9JTk38=&amp;h=320&amp;w=220&amp;sz=19&amp;hl=de&amp;start=0&amp;sig2=wS.jpg"/>
          <p:cNvPicPr>
            <a:picLocks noGrp="1" noChangeAspect="1" noChangeArrowheads="1"/>
          </p:cNvPicPr>
          <p:nvPr>
            <p:ph sz="quarter" idx="1"/>
          </p:nvPr>
        </p:nvPicPr>
        <p:blipFill>
          <a:blip r:embed="rId2" cstate="print"/>
          <a:srcRect/>
          <a:stretch>
            <a:fillRect/>
          </a:stretch>
        </p:blipFill>
        <p:spPr bwMode="auto">
          <a:xfrm>
            <a:off x="323527" y="260648"/>
            <a:ext cx="3663407" cy="5328592"/>
          </a:xfrm>
          <a:prstGeom prst="rect">
            <a:avLst/>
          </a:prstGeom>
          <a:noFill/>
        </p:spPr>
      </p:pic>
      <p:sp>
        <p:nvSpPr>
          <p:cNvPr id="5" name="Textfeld 4"/>
          <p:cNvSpPr txBox="1"/>
          <p:nvPr/>
        </p:nvSpPr>
        <p:spPr>
          <a:xfrm>
            <a:off x="251520" y="5445224"/>
            <a:ext cx="2808312" cy="830997"/>
          </a:xfrm>
          <a:prstGeom prst="rect">
            <a:avLst/>
          </a:prstGeom>
          <a:noFill/>
        </p:spPr>
        <p:txBody>
          <a:bodyPr wrap="square" rtlCol="0">
            <a:spAutoFit/>
          </a:bodyPr>
          <a:lstStyle/>
          <a:p>
            <a:endParaRPr lang="de-DE" sz="1200" dirty="0" smtClean="0"/>
          </a:p>
          <a:p>
            <a:r>
              <a:rPr lang="de-DE" sz="1200" i="1" dirty="0" smtClean="0"/>
              <a:t>unbekannter Maler</a:t>
            </a:r>
            <a:r>
              <a:rPr lang="de-DE" sz="1200" dirty="0" smtClean="0"/>
              <a:t> (ca. 1764–1767), Portrait von Luigi Boccherini mit einem Violoncello, noch ohne Stachel.</a:t>
            </a:r>
            <a:endParaRPr lang="de-DE" sz="1200" dirty="0"/>
          </a:p>
        </p:txBody>
      </p:sp>
      <p:pic>
        <p:nvPicPr>
          <p:cNvPr id="3076" name="Picture 4" descr="http://isler-irniger.ch/images/phocagallery/thumbs/phoca_thumb_l_vlaaltdd.jpg"/>
          <p:cNvPicPr>
            <a:picLocks noChangeAspect="1" noChangeArrowheads="1"/>
          </p:cNvPicPr>
          <p:nvPr/>
        </p:nvPicPr>
        <p:blipFill>
          <a:blip r:embed="rId3" cstate="print"/>
          <a:srcRect/>
          <a:stretch>
            <a:fillRect/>
          </a:stretch>
        </p:blipFill>
        <p:spPr bwMode="auto">
          <a:xfrm>
            <a:off x="4355976" y="260647"/>
            <a:ext cx="3456384" cy="5737599"/>
          </a:xfrm>
          <a:prstGeom prst="rect">
            <a:avLst/>
          </a:prstGeom>
          <a:noFill/>
        </p:spPr>
      </p:pic>
      <p:sp>
        <p:nvSpPr>
          <p:cNvPr id="7" name="Textfeld 6"/>
          <p:cNvSpPr txBox="1"/>
          <p:nvPr/>
        </p:nvSpPr>
        <p:spPr>
          <a:xfrm>
            <a:off x="3707904" y="5661248"/>
            <a:ext cx="432048" cy="276999"/>
          </a:xfrm>
          <a:prstGeom prst="rect">
            <a:avLst/>
          </a:prstGeom>
          <a:noFill/>
        </p:spPr>
        <p:txBody>
          <a:bodyPr wrap="square" rtlCol="0">
            <a:spAutoFit/>
          </a:bodyPr>
          <a:lstStyle/>
          <a:p>
            <a:r>
              <a:rPr lang="de-DE" sz="1200" dirty="0" smtClean="0"/>
              <a:t>8</a:t>
            </a:r>
            <a:endParaRPr lang="de-DE" sz="1200" dirty="0"/>
          </a:p>
        </p:txBody>
      </p:sp>
      <p:sp>
        <p:nvSpPr>
          <p:cNvPr id="8" name="Textfeld 7"/>
          <p:cNvSpPr txBox="1"/>
          <p:nvPr/>
        </p:nvSpPr>
        <p:spPr>
          <a:xfrm>
            <a:off x="7524328" y="6093296"/>
            <a:ext cx="360040" cy="276999"/>
          </a:xfrm>
          <a:prstGeom prst="rect">
            <a:avLst/>
          </a:prstGeom>
          <a:noFill/>
        </p:spPr>
        <p:txBody>
          <a:bodyPr wrap="square" rtlCol="0">
            <a:spAutoFit/>
          </a:bodyPr>
          <a:lstStyle/>
          <a:p>
            <a:r>
              <a:rPr lang="de-DE" sz="1200" dirty="0" smtClean="0"/>
              <a:t>9</a:t>
            </a:r>
            <a:endParaRPr lang="de-DE"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7467600" cy="778098"/>
          </a:xfrm>
        </p:spPr>
        <p:txBody>
          <a:bodyPr/>
          <a:lstStyle/>
          <a:p>
            <a:pPr algn="ctr"/>
            <a:r>
              <a:rPr lang="de-DE" dirty="0" smtClean="0"/>
              <a:t>Die Entwicklung des Bogens</a:t>
            </a:r>
            <a:endParaRPr lang="de-DE" dirty="0"/>
          </a:p>
        </p:txBody>
      </p:sp>
      <p:sp>
        <p:nvSpPr>
          <p:cNvPr id="3" name="Inhaltsplatzhalter 2"/>
          <p:cNvSpPr>
            <a:spLocks noGrp="1"/>
          </p:cNvSpPr>
          <p:nvPr>
            <p:ph sz="quarter" idx="1"/>
          </p:nvPr>
        </p:nvSpPr>
        <p:spPr>
          <a:xfrm>
            <a:off x="251520" y="908720"/>
            <a:ext cx="8352928" cy="5949280"/>
          </a:xfrm>
        </p:spPr>
        <p:txBody>
          <a:bodyPr>
            <a:normAutofit fontScale="77500" lnSpcReduction="20000"/>
          </a:bodyPr>
          <a:lstStyle/>
          <a:p>
            <a:r>
              <a:rPr lang="de-DE" dirty="0" smtClean="0"/>
              <a:t>bevor Francois Tourte um 1770 den modernen Bogen vervollkommnete, war er nach oben gekrümmt</a:t>
            </a:r>
          </a:p>
          <a:p>
            <a:r>
              <a:rPr lang="de-DE" dirty="0" smtClean="0"/>
              <a:t>der Tourte-Bogen u. die zu ihm führenden Übergangsformen stellten nicht unbedingt „Verbesserungen“ der Vorgänger dar, sondern spiegeln eine veränderte Technik wider (Stil- und Geschmackswandel)</a:t>
            </a:r>
          </a:p>
          <a:p>
            <a:r>
              <a:rPr lang="de-DE" dirty="0" smtClean="0"/>
              <a:t>der Barockbogen (Bez. für nach oben gekrümmten Bogen) ist ideal für Phrasierungen der Barockmusik (diese Stricharten und Klangqualitäten mit einem modernen Bogen zu erzielen kann äußerst schwierig sein)</a:t>
            </a:r>
          </a:p>
          <a:p>
            <a:r>
              <a:rPr lang="de-DE" dirty="0" smtClean="0"/>
              <a:t>die Wölbung des Barockbogens entspricht der Wölbung des Steges</a:t>
            </a:r>
          </a:p>
          <a:p>
            <a:pPr>
              <a:buNone/>
            </a:pPr>
            <a:r>
              <a:rPr lang="de-DE" dirty="0" smtClean="0"/>
              <a:t>            der Bogen umgreift die Saiten auf ganz natürliche Weise    </a:t>
            </a:r>
          </a:p>
          <a:p>
            <a:r>
              <a:rPr lang="de-DE" dirty="0" smtClean="0"/>
              <a:t>Verstärkung der Tendenz durch weniger Spannung der Bogenhaare       (im Vgl. zum modernen Bogen)</a:t>
            </a:r>
          </a:p>
          <a:p>
            <a:r>
              <a:rPr lang="de-DE" dirty="0" smtClean="0"/>
              <a:t>der moderne Bogen mit Wölbung in entgegengesetzte Richtung des Steges und straffer gespannten Haaren hat die natürliche Tendenz, von den Saiten zu springen</a:t>
            </a:r>
          </a:p>
          <a:p>
            <a:pPr>
              <a:buNone/>
            </a:pPr>
            <a:r>
              <a:rPr lang="de-DE" dirty="0" smtClean="0"/>
              <a:t>             zwei Eigenschaften, die für Periode der klass. Musik notwendig    </a:t>
            </a:r>
          </a:p>
          <a:p>
            <a:pPr>
              <a:buNone/>
            </a:pPr>
            <a:r>
              <a:rPr lang="de-DE" dirty="0" smtClean="0"/>
              <a:t>             wurden: </a:t>
            </a:r>
          </a:p>
          <a:p>
            <a:pPr>
              <a:buNone/>
            </a:pPr>
            <a:r>
              <a:rPr lang="de-DE" dirty="0" smtClean="0"/>
              <a:t>             - Spiccato-Spiel</a:t>
            </a:r>
          </a:p>
          <a:p>
            <a:pPr>
              <a:buNone/>
            </a:pPr>
            <a:r>
              <a:rPr lang="de-DE" dirty="0" smtClean="0"/>
              <a:t>             - Fähigkeit, weit gespannte Melodien auszuführen (indem man </a:t>
            </a:r>
          </a:p>
          <a:p>
            <a:pPr>
              <a:buNone/>
            </a:pPr>
            <a:r>
              <a:rPr lang="de-DE" dirty="0" smtClean="0"/>
              <a:t>                natürliche Energie des Bogens durch Druck mit dem Zeigefinger  </a:t>
            </a:r>
          </a:p>
          <a:p>
            <a:pPr>
              <a:buNone/>
            </a:pPr>
            <a:r>
              <a:rPr lang="de-DE" dirty="0" smtClean="0"/>
              <a:t>                im Zaum hält)</a:t>
            </a:r>
            <a:endParaRPr lang="de-DE" dirty="0"/>
          </a:p>
        </p:txBody>
      </p:sp>
      <p:cxnSp>
        <p:nvCxnSpPr>
          <p:cNvPr id="6" name="Gerade Verbindung mit Pfeil 5"/>
          <p:cNvCxnSpPr/>
          <p:nvPr/>
        </p:nvCxnSpPr>
        <p:spPr>
          <a:xfrm>
            <a:off x="611560" y="3429000"/>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a:off x="611560" y="508518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img090.jpg"/>
          <p:cNvPicPr>
            <a:picLocks noGrp="1" noChangeAspect="1" noChangeArrowheads="1"/>
          </p:cNvPicPr>
          <p:nvPr>
            <p:ph sz="quarter" idx="1"/>
          </p:nvPr>
        </p:nvPicPr>
        <p:blipFill>
          <a:blip r:embed="rId2" cstate="print"/>
          <a:srcRect/>
          <a:stretch>
            <a:fillRect/>
          </a:stretch>
        </p:blipFill>
        <p:spPr bwMode="auto">
          <a:xfrm>
            <a:off x="1835696" y="0"/>
            <a:ext cx="4336801" cy="6813504"/>
          </a:xfrm>
          <a:prstGeom prst="rect">
            <a:avLst/>
          </a:prstGeom>
          <a:noFill/>
        </p:spPr>
      </p:pic>
      <p:sp>
        <p:nvSpPr>
          <p:cNvPr id="5" name="Textfeld 4"/>
          <p:cNvSpPr txBox="1"/>
          <p:nvPr/>
        </p:nvSpPr>
        <p:spPr>
          <a:xfrm>
            <a:off x="2051720" y="188640"/>
            <a:ext cx="504056" cy="276999"/>
          </a:xfrm>
          <a:prstGeom prst="rect">
            <a:avLst/>
          </a:prstGeom>
          <a:noFill/>
        </p:spPr>
        <p:txBody>
          <a:bodyPr wrap="square" rtlCol="0">
            <a:spAutoFit/>
          </a:bodyPr>
          <a:lstStyle/>
          <a:p>
            <a:r>
              <a:rPr lang="de-DE" sz="1200" dirty="0" smtClean="0"/>
              <a:t>10</a:t>
            </a:r>
            <a:endParaRPr lang="de-DE"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075240" cy="1143000"/>
          </a:xfrm>
        </p:spPr>
        <p:txBody>
          <a:bodyPr/>
          <a:lstStyle/>
          <a:p>
            <a:pPr algn="ctr"/>
            <a:r>
              <a:rPr lang="de-DE" dirty="0" smtClean="0"/>
              <a:t>Die Verwendung/Spielpraxis des Cellos seit dem 17. Jahrhundert</a:t>
            </a:r>
            <a:endParaRPr lang="de-DE" dirty="0"/>
          </a:p>
        </p:txBody>
      </p:sp>
      <p:sp>
        <p:nvSpPr>
          <p:cNvPr id="3" name="Inhaltsplatzhalter 2"/>
          <p:cNvSpPr>
            <a:spLocks noGrp="1"/>
          </p:cNvSpPr>
          <p:nvPr>
            <p:ph sz="quarter" idx="1"/>
          </p:nvPr>
        </p:nvSpPr>
        <p:spPr/>
        <p:txBody>
          <a:bodyPr/>
          <a:lstStyle/>
          <a:p>
            <a:r>
              <a:rPr lang="de-DE" sz="1800" dirty="0" smtClean="0"/>
              <a:t>vom frühen 17. Jh. an erlangte das Cello zunehmende Beliebtheit im häuslichen Musizieren bei Familien jeglichen Standes             (gespielt von Amateuren zum eigenen Vergnügen in kleinen Ensembles mit Geigen oder Blasinstrumenten)</a:t>
            </a:r>
          </a:p>
          <a:p>
            <a:endParaRPr lang="de-DE" dirty="0"/>
          </a:p>
        </p:txBody>
      </p:sp>
      <p:pic>
        <p:nvPicPr>
          <p:cNvPr id="23554" name="Picture 2" descr="C:\Users\HP\Desktop\img094.jpg"/>
          <p:cNvPicPr>
            <a:picLocks noChangeAspect="1" noChangeArrowheads="1"/>
          </p:cNvPicPr>
          <p:nvPr/>
        </p:nvPicPr>
        <p:blipFill>
          <a:blip r:embed="rId2" cstate="print"/>
          <a:srcRect/>
          <a:stretch>
            <a:fillRect/>
          </a:stretch>
        </p:blipFill>
        <p:spPr bwMode="auto">
          <a:xfrm>
            <a:off x="2555776" y="2780929"/>
            <a:ext cx="3966575" cy="4077071"/>
          </a:xfrm>
          <a:prstGeom prst="rect">
            <a:avLst/>
          </a:prstGeom>
          <a:noFill/>
        </p:spPr>
      </p:pic>
      <p:sp>
        <p:nvSpPr>
          <p:cNvPr id="6" name="Textfeld 5"/>
          <p:cNvSpPr txBox="1"/>
          <p:nvPr/>
        </p:nvSpPr>
        <p:spPr>
          <a:xfrm>
            <a:off x="6516216" y="6381328"/>
            <a:ext cx="432048" cy="276999"/>
          </a:xfrm>
          <a:prstGeom prst="rect">
            <a:avLst/>
          </a:prstGeom>
          <a:noFill/>
        </p:spPr>
        <p:txBody>
          <a:bodyPr wrap="square" rtlCol="0">
            <a:spAutoFit/>
          </a:bodyPr>
          <a:lstStyle/>
          <a:p>
            <a:r>
              <a:rPr lang="de-DE" sz="1200" dirty="0" smtClean="0"/>
              <a:t>11</a:t>
            </a:r>
            <a:endParaRPr lang="de-DE"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
          </p:nvPr>
        </p:nvSpPr>
        <p:spPr>
          <a:xfrm>
            <a:off x="251520" y="188640"/>
            <a:ext cx="8136904" cy="6669360"/>
          </a:xfrm>
        </p:spPr>
        <p:txBody>
          <a:bodyPr>
            <a:normAutofit fontScale="62500" lnSpcReduction="20000"/>
          </a:bodyPr>
          <a:lstStyle/>
          <a:p>
            <a:r>
              <a:rPr lang="de-DE" b="1" dirty="0" smtClean="0"/>
              <a:t>im 17. Jahrhundert </a:t>
            </a:r>
            <a:r>
              <a:rPr lang="de-DE" dirty="0" smtClean="0"/>
              <a:t>nahm das Violoncello die wichtige Rolle des „Generalbasses“ ein </a:t>
            </a:r>
          </a:p>
          <a:p>
            <a:r>
              <a:rPr lang="de-DE" dirty="0" smtClean="0"/>
              <a:t>ab 1650 Entstehung erster Sonaten für tiefe Instrumente                                        (allerdings mehr für Gambe, als für das Violoncello)</a:t>
            </a:r>
          </a:p>
          <a:p>
            <a:r>
              <a:rPr lang="de-DE" dirty="0" smtClean="0"/>
              <a:t>erste Solomusik für das Violoncello um 1650 von G. B. D. Antoni und wenig später von     D. Gabrielli, G. M. Jacchini und E. F. Dall‘Abaco u.a.</a:t>
            </a:r>
          </a:p>
          <a:p>
            <a:r>
              <a:rPr lang="de-DE" b="1" dirty="0" smtClean="0"/>
              <a:t>18. Jahrhundert: </a:t>
            </a:r>
          </a:p>
          <a:p>
            <a:pPr>
              <a:buNone/>
            </a:pPr>
            <a:r>
              <a:rPr lang="de-DE" dirty="0" smtClean="0"/>
              <a:t>      A. Vivald: 27 Violoncellokonzerte erhalten</a:t>
            </a:r>
          </a:p>
          <a:p>
            <a:pPr>
              <a:buNone/>
            </a:pPr>
            <a:r>
              <a:rPr lang="de-DE" dirty="0" smtClean="0"/>
              <a:t>      J. S. Bach widmete um 1720 dem Violoncello die bedeutenden sechs                          „Suiten für Violoncello solo“</a:t>
            </a:r>
          </a:p>
          <a:p>
            <a:r>
              <a:rPr lang="de-DE" dirty="0" smtClean="0"/>
              <a:t>dennoch: im Orchester gelangten die Violoncelli auch in den folgenden Jahren nicht über ihre Funktion der Bassführung hinaus (in Partituren wurden sie oft gar nicht namentlich erwähnt, sondern mit den Kontrabässen und anderen Instrumenten im untersten Notensystem als </a:t>
            </a:r>
            <a:r>
              <a:rPr lang="de-DE" i="1" dirty="0" smtClean="0"/>
              <a:t>bassi</a:t>
            </a:r>
            <a:r>
              <a:rPr lang="de-DE" dirty="0" smtClean="0"/>
              <a:t> zusammengefasst)</a:t>
            </a:r>
          </a:p>
          <a:p>
            <a:r>
              <a:rPr lang="de-DE" dirty="0" smtClean="0"/>
              <a:t>allmählich setzte sich das Cello dann aber gegen die Gambe durch u. bekam über den Generalbass hinaus eigene musikal. Bedeutung</a:t>
            </a:r>
          </a:p>
          <a:p>
            <a:r>
              <a:rPr lang="de-DE" dirty="0" smtClean="0"/>
              <a:t>u.a. 40 Violoncello-Sonaten u. 12 Violoncellokonzerte von L. Boccherini (1743–1805) </a:t>
            </a:r>
          </a:p>
          <a:p>
            <a:r>
              <a:rPr lang="de-DE" dirty="0" smtClean="0"/>
              <a:t>die beiden fast gleichzeitig entstandenen Violoncellokonzerte von J. Haydn zählen heute zu den meistgespielten Werken</a:t>
            </a:r>
          </a:p>
          <a:p>
            <a:r>
              <a:rPr lang="de-DE" dirty="0" smtClean="0"/>
              <a:t>ab ca.1770 etablierte sich das Violoncello in den entstehenden Formen der Kammermusik (Streichquartett, Klaviertrio)</a:t>
            </a:r>
          </a:p>
          <a:p>
            <a:r>
              <a:rPr lang="de-DE" dirty="0" smtClean="0"/>
              <a:t>seit dem 19. Jh. Vielzahl an Kompositionen für das Violoncello – besonders im 20. Jh. dann reichlich bedachtes Soloinstrument – nach dem Vorbild L. v. Beethovens schufen Komponisten über 150 Sonaten</a:t>
            </a:r>
          </a:p>
          <a:p>
            <a:r>
              <a:rPr lang="de-DE" dirty="0" smtClean="0"/>
              <a:t>seit Beethoven wurde das Violoncello neben seinen harmoniefüllenden Funktionen im Orchester oft als Melodieinstrument in der Tenorlage verwendet</a:t>
            </a:r>
          </a:p>
          <a:p>
            <a:r>
              <a:rPr lang="de-DE" dirty="0" smtClean="0"/>
              <a:t>neben der klassischen Rolle nahm das Cello wegen der Vielfalt seiner klanglichen Möglichkeiten auch in modernen Zusammensetzungen und Kompositionen eine entscheidende Rolle ein</a:t>
            </a:r>
          </a:p>
          <a:p>
            <a:pPr>
              <a:buFont typeface="Courier New" pitchFamily="49" charset="0"/>
              <a:buChar char="o"/>
            </a:pPr>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7632848" cy="720080"/>
          </a:xfrm>
        </p:spPr>
        <p:txBody>
          <a:bodyPr/>
          <a:lstStyle/>
          <a:p>
            <a:pPr algn="ctr"/>
            <a:r>
              <a:rPr lang="de-DE" dirty="0" smtClean="0"/>
              <a:t>Die einzelnen Teile des Violoncellos</a:t>
            </a:r>
            <a:endParaRPr lang="de-DE" dirty="0"/>
          </a:p>
        </p:txBody>
      </p:sp>
      <p:pic>
        <p:nvPicPr>
          <p:cNvPr id="22530" name="Picture 2" descr="Datei:Cello Uebersicht Teile.jpg">
            <a:hlinkClick r:id="rId3"/>
          </p:cNvPr>
          <p:cNvPicPr>
            <a:picLocks noGrp="1" noChangeAspect="1" noChangeArrowheads="1"/>
          </p:cNvPicPr>
          <p:nvPr>
            <p:ph sz="quarter" idx="1"/>
          </p:nvPr>
        </p:nvPicPr>
        <p:blipFill>
          <a:blip r:embed="rId4" cstate="print"/>
          <a:srcRect/>
          <a:stretch>
            <a:fillRect/>
          </a:stretch>
        </p:blipFill>
        <p:spPr bwMode="auto">
          <a:xfrm>
            <a:off x="1187624" y="970241"/>
            <a:ext cx="6201773" cy="5887759"/>
          </a:xfrm>
          <a:prstGeom prst="rect">
            <a:avLst/>
          </a:prstGeom>
          <a:noFill/>
        </p:spPr>
      </p:pic>
      <p:sp>
        <p:nvSpPr>
          <p:cNvPr id="5" name="Textfeld 4"/>
          <p:cNvSpPr txBox="1"/>
          <p:nvPr/>
        </p:nvSpPr>
        <p:spPr>
          <a:xfrm>
            <a:off x="5868144" y="6237312"/>
            <a:ext cx="504056" cy="276999"/>
          </a:xfrm>
          <a:prstGeom prst="rect">
            <a:avLst/>
          </a:prstGeom>
          <a:noFill/>
        </p:spPr>
        <p:txBody>
          <a:bodyPr wrap="square" rtlCol="0">
            <a:spAutoFit/>
          </a:bodyPr>
          <a:lstStyle/>
          <a:p>
            <a:r>
              <a:rPr lang="de-DE" sz="1200" dirty="0" smtClean="0"/>
              <a:t>12</a:t>
            </a:r>
            <a:endParaRPr lang="de-DE"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931224" cy="1138138"/>
          </a:xfrm>
        </p:spPr>
        <p:txBody>
          <a:bodyPr/>
          <a:lstStyle/>
          <a:p>
            <a:r>
              <a:rPr lang="de-DE" dirty="0" smtClean="0"/>
              <a:t>Der moderne</a:t>
            </a:r>
            <a:br>
              <a:rPr lang="de-DE" dirty="0" smtClean="0"/>
            </a:br>
            <a:r>
              <a:rPr lang="de-DE" dirty="0" smtClean="0"/>
              <a:t>Cellobogen</a:t>
            </a:r>
            <a:endParaRPr lang="de-DE" dirty="0"/>
          </a:p>
        </p:txBody>
      </p:sp>
      <p:pic>
        <p:nvPicPr>
          <p:cNvPr id="16386" name="Picture 2" descr="http://images.thomann.de/pics/expert/0176_violinbogen.jpg"/>
          <p:cNvPicPr>
            <a:picLocks noChangeAspect="1" noChangeArrowheads="1"/>
          </p:cNvPicPr>
          <p:nvPr/>
        </p:nvPicPr>
        <p:blipFill>
          <a:blip r:embed="rId3" cstate="print"/>
          <a:srcRect/>
          <a:stretch>
            <a:fillRect/>
          </a:stretch>
        </p:blipFill>
        <p:spPr bwMode="auto">
          <a:xfrm>
            <a:off x="611560" y="3212976"/>
            <a:ext cx="6336704" cy="3240360"/>
          </a:xfrm>
          <a:prstGeom prst="rect">
            <a:avLst/>
          </a:prstGeom>
          <a:noFill/>
        </p:spPr>
      </p:pic>
      <p:pic>
        <p:nvPicPr>
          <p:cNvPr id="6" name="Inhaltsplatzhalter 5" descr="http://www.geigenbauonline.de/tl_files/images/frosch3.gif"/>
          <p:cNvPicPr>
            <a:picLocks noGrp="1"/>
          </p:cNvPicPr>
          <p:nvPr>
            <p:ph sz="quarter" idx="1"/>
          </p:nvPr>
        </p:nvPicPr>
        <p:blipFill>
          <a:blip r:embed="rId4" cstate="print">
            <a:lum/>
          </a:blip>
          <a:srcRect/>
          <a:stretch>
            <a:fillRect/>
          </a:stretch>
        </p:blipFill>
        <p:spPr bwMode="auto">
          <a:xfrm>
            <a:off x="3131840" y="0"/>
            <a:ext cx="5616624" cy="3284984"/>
          </a:xfrm>
          <a:prstGeom prst="rect">
            <a:avLst/>
          </a:prstGeom>
          <a:noFill/>
          <a:ln w="9525">
            <a:noFill/>
            <a:miter lim="800000"/>
            <a:headEnd/>
            <a:tailEnd/>
          </a:ln>
        </p:spPr>
      </p:pic>
      <p:sp>
        <p:nvSpPr>
          <p:cNvPr id="7" name="Textfeld 6"/>
          <p:cNvSpPr txBox="1"/>
          <p:nvPr/>
        </p:nvSpPr>
        <p:spPr>
          <a:xfrm>
            <a:off x="179512" y="3284984"/>
            <a:ext cx="936104" cy="369332"/>
          </a:xfrm>
          <a:prstGeom prst="rect">
            <a:avLst/>
          </a:prstGeom>
          <a:noFill/>
        </p:spPr>
        <p:txBody>
          <a:bodyPr wrap="square" rtlCol="0">
            <a:spAutoFit/>
          </a:bodyPr>
          <a:lstStyle/>
          <a:p>
            <a:r>
              <a:rPr lang="de-DE" dirty="0" smtClean="0"/>
              <a:t>Spitze</a:t>
            </a:r>
            <a:endParaRPr lang="de-DE" dirty="0"/>
          </a:p>
        </p:txBody>
      </p:sp>
      <p:sp>
        <p:nvSpPr>
          <p:cNvPr id="8" name="Textfeld 7"/>
          <p:cNvSpPr txBox="1"/>
          <p:nvPr/>
        </p:nvSpPr>
        <p:spPr>
          <a:xfrm>
            <a:off x="179512" y="2780928"/>
            <a:ext cx="2880320" cy="369332"/>
          </a:xfrm>
          <a:prstGeom prst="rect">
            <a:avLst/>
          </a:prstGeom>
          <a:noFill/>
        </p:spPr>
        <p:txBody>
          <a:bodyPr wrap="square" rtlCol="0">
            <a:spAutoFit/>
          </a:bodyPr>
          <a:lstStyle/>
          <a:p>
            <a:r>
              <a:rPr lang="de-DE" dirty="0" smtClean="0"/>
              <a:t>             Aufstrich (V)</a:t>
            </a:r>
            <a:endParaRPr lang="de-DE" dirty="0"/>
          </a:p>
        </p:txBody>
      </p:sp>
      <p:cxnSp>
        <p:nvCxnSpPr>
          <p:cNvPr id="10" name="Gerade Verbindung mit Pfeil 9"/>
          <p:cNvCxnSpPr/>
          <p:nvPr/>
        </p:nvCxnSpPr>
        <p:spPr>
          <a:xfrm flipH="1">
            <a:off x="395536" y="292494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a:off x="2411760" y="292494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076056" y="6453336"/>
            <a:ext cx="2592288" cy="369332"/>
          </a:xfrm>
          <a:prstGeom prst="rect">
            <a:avLst/>
          </a:prstGeom>
          <a:noFill/>
        </p:spPr>
        <p:txBody>
          <a:bodyPr wrap="square" rtlCol="0">
            <a:spAutoFit/>
          </a:bodyPr>
          <a:lstStyle/>
          <a:p>
            <a:r>
              <a:rPr lang="de-DE" dirty="0" smtClean="0"/>
              <a:t>Abstrich (</a:t>
            </a:r>
            <a:r>
              <a:rPr lang="el-GR" dirty="0" smtClean="0">
                <a:latin typeface="Calibri"/>
              </a:rPr>
              <a:t>Π</a:t>
            </a:r>
            <a:r>
              <a:rPr lang="de-DE" dirty="0" smtClean="0">
                <a:latin typeface="Calibri"/>
              </a:rPr>
              <a:t>)</a:t>
            </a:r>
            <a:endParaRPr lang="de-DE" dirty="0"/>
          </a:p>
        </p:txBody>
      </p:sp>
      <p:cxnSp>
        <p:nvCxnSpPr>
          <p:cNvPr id="14" name="Gerade Verbindung mit Pfeil 13"/>
          <p:cNvCxnSpPr/>
          <p:nvPr/>
        </p:nvCxnSpPr>
        <p:spPr>
          <a:xfrm>
            <a:off x="6444208" y="6669360"/>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4355976" y="6669360"/>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7956376" y="2708920"/>
            <a:ext cx="504056" cy="276999"/>
          </a:xfrm>
          <a:prstGeom prst="rect">
            <a:avLst/>
          </a:prstGeom>
          <a:noFill/>
        </p:spPr>
        <p:txBody>
          <a:bodyPr wrap="square" rtlCol="0">
            <a:spAutoFit/>
          </a:bodyPr>
          <a:lstStyle/>
          <a:p>
            <a:r>
              <a:rPr lang="de-DE" sz="1200" dirty="0" smtClean="0"/>
              <a:t>13</a:t>
            </a:r>
            <a:endParaRPr lang="de-DE" sz="1200" dirty="0"/>
          </a:p>
        </p:txBody>
      </p:sp>
      <p:sp>
        <p:nvSpPr>
          <p:cNvPr id="16" name="Textfeld 15"/>
          <p:cNvSpPr txBox="1"/>
          <p:nvPr/>
        </p:nvSpPr>
        <p:spPr>
          <a:xfrm>
            <a:off x="323528" y="6237312"/>
            <a:ext cx="648072" cy="276999"/>
          </a:xfrm>
          <a:prstGeom prst="rect">
            <a:avLst/>
          </a:prstGeom>
          <a:noFill/>
        </p:spPr>
        <p:txBody>
          <a:bodyPr wrap="square" rtlCol="0">
            <a:spAutoFit/>
          </a:bodyPr>
          <a:lstStyle/>
          <a:p>
            <a:r>
              <a:rPr lang="de-DE" sz="1200" dirty="0" smtClean="0"/>
              <a:t>14</a:t>
            </a:r>
            <a:endParaRPr lang="de-DE"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Innenansicht (Querschnitt Violoncello)</a:t>
            </a:r>
            <a:endParaRPr lang="de-DE" dirty="0"/>
          </a:p>
        </p:txBody>
      </p:sp>
      <p:pic>
        <p:nvPicPr>
          <p:cNvPr id="4" name="Inhaltsplatzhalter 3" descr="http://upload.wikimedia.org/wikipedia/commons/thumb/a/aa/Violinschnitt.png/220px-Violinschnitt.png"/>
          <p:cNvPicPr>
            <a:picLocks noGrp="1"/>
          </p:cNvPicPr>
          <p:nvPr>
            <p:ph sz="quarter" idx="1"/>
          </p:nvPr>
        </p:nvPicPr>
        <p:blipFill>
          <a:blip r:embed="rId3" cstate="print">
            <a:lum bright="-100000" contrast="100000"/>
          </a:blip>
          <a:srcRect/>
          <a:stretch>
            <a:fillRect/>
          </a:stretch>
        </p:blipFill>
        <p:spPr bwMode="auto">
          <a:xfrm>
            <a:off x="1475656" y="2420888"/>
            <a:ext cx="5832648" cy="2448272"/>
          </a:xfrm>
          <a:prstGeom prst="rect">
            <a:avLst/>
          </a:prstGeom>
          <a:noFill/>
          <a:ln w="9525">
            <a:noFill/>
            <a:miter lim="800000"/>
            <a:headEnd/>
            <a:tailEnd/>
          </a:ln>
        </p:spPr>
      </p:pic>
      <p:sp>
        <p:nvSpPr>
          <p:cNvPr id="5" name="Textfeld 4"/>
          <p:cNvSpPr txBox="1"/>
          <p:nvPr/>
        </p:nvSpPr>
        <p:spPr>
          <a:xfrm>
            <a:off x="6804248" y="4941168"/>
            <a:ext cx="576064" cy="276999"/>
          </a:xfrm>
          <a:prstGeom prst="rect">
            <a:avLst/>
          </a:prstGeom>
          <a:noFill/>
        </p:spPr>
        <p:txBody>
          <a:bodyPr wrap="square" rtlCol="0">
            <a:spAutoFit/>
          </a:bodyPr>
          <a:lstStyle/>
          <a:p>
            <a:r>
              <a:rPr lang="de-DE" sz="1200" dirty="0" smtClean="0"/>
              <a:t>15</a:t>
            </a:r>
            <a:endParaRPr lang="de-DE"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634082"/>
          </a:xfrm>
        </p:spPr>
        <p:txBody>
          <a:bodyPr/>
          <a:lstStyle/>
          <a:p>
            <a:pPr algn="ctr"/>
            <a:r>
              <a:rPr lang="de-DE" dirty="0" smtClean="0"/>
              <a:t>Tonerzeugung</a:t>
            </a:r>
            <a:endParaRPr lang="de-DE" dirty="0"/>
          </a:p>
        </p:txBody>
      </p:sp>
      <p:sp>
        <p:nvSpPr>
          <p:cNvPr id="3" name="Inhaltsplatzhalter 2"/>
          <p:cNvSpPr>
            <a:spLocks noGrp="1"/>
          </p:cNvSpPr>
          <p:nvPr>
            <p:ph sz="quarter" idx="1"/>
          </p:nvPr>
        </p:nvSpPr>
        <p:spPr>
          <a:xfrm>
            <a:off x="467544" y="1313384"/>
            <a:ext cx="8147248" cy="5544616"/>
          </a:xfrm>
        </p:spPr>
        <p:txBody>
          <a:bodyPr>
            <a:normAutofit/>
          </a:bodyPr>
          <a:lstStyle/>
          <a:p>
            <a:r>
              <a:rPr lang="de-DE" sz="1400" dirty="0" smtClean="0"/>
              <a:t>der kolophonierte Bogen zieht die Saite mittels </a:t>
            </a:r>
            <a:r>
              <a:rPr lang="de-DE" sz="1400" b="1" dirty="0" smtClean="0">
                <a:solidFill>
                  <a:schemeClr val="accent1">
                    <a:lumMod val="75000"/>
                  </a:schemeClr>
                </a:solidFill>
              </a:rPr>
              <a:t>Haftreibung</a:t>
            </a:r>
            <a:r>
              <a:rPr lang="de-DE" sz="1400" dirty="0" smtClean="0"/>
              <a:t> der Bogenhaare  eine kurze Strecke in Richtung der Bogenbewegung</a:t>
            </a:r>
          </a:p>
          <a:p>
            <a:r>
              <a:rPr lang="de-DE" sz="1400" dirty="0" smtClean="0"/>
              <a:t>der Widerstand der Saite gegen diesen Zug wächst, bis die Haftreibung „abreißt“</a:t>
            </a:r>
          </a:p>
          <a:p>
            <a:pPr>
              <a:lnSpc>
                <a:spcPct val="80000"/>
              </a:lnSpc>
            </a:pPr>
            <a:r>
              <a:rPr lang="de-DE" sz="1400" dirty="0" smtClean="0"/>
              <a:t>dann schnappt die Saite per </a:t>
            </a:r>
            <a:r>
              <a:rPr lang="de-DE" sz="1400" b="1" dirty="0" smtClean="0">
                <a:solidFill>
                  <a:schemeClr val="accent1">
                    <a:lumMod val="75000"/>
                  </a:schemeClr>
                </a:solidFill>
              </a:rPr>
              <a:t>Gleitreibung</a:t>
            </a:r>
            <a:r>
              <a:rPr lang="de-DE" sz="1400" dirty="0" smtClean="0"/>
              <a:t> zurück (sie gleitet an Kontaktstelle an den Bogenhaaren entlang)</a:t>
            </a:r>
          </a:p>
          <a:p>
            <a:pPr>
              <a:lnSpc>
                <a:spcPct val="70000"/>
              </a:lnSpc>
              <a:buNone/>
            </a:pPr>
            <a:r>
              <a:rPr lang="de-DE" sz="1400" dirty="0" smtClean="0"/>
              <a:t>                durch angestaute Spannung entsteht Schwingenergie, welche die Saite über ursprüngliche </a:t>
            </a:r>
          </a:p>
          <a:p>
            <a:pPr>
              <a:lnSpc>
                <a:spcPct val="70000"/>
              </a:lnSpc>
              <a:buNone/>
            </a:pPr>
            <a:r>
              <a:rPr lang="de-DE" sz="1400" dirty="0" smtClean="0"/>
              <a:t>                Ruhelage hinaus schnellen lässt (Gleitreibung)</a:t>
            </a:r>
          </a:p>
          <a:p>
            <a:r>
              <a:rPr lang="de-DE" sz="1400" dirty="0" smtClean="0"/>
              <a:t>dieser Vorgang wiederholt sich ganz schnell hintereinander, je nachdem, wie lang und wie dick und wie straff gespannt die Saite ist</a:t>
            </a:r>
          </a:p>
          <a:p>
            <a:pPr>
              <a:buNone/>
            </a:pPr>
            <a:r>
              <a:rPr lang="de-DE" sz="1400" dirty="0" smtClean="0"/>
              <a:t>                </a:t>
            </a:r>
            <a:r>
              <a:rPr lang="de-DE" sz="1400" b="1" dirty="0" smtClean="0">
                <a:solidFill>
                  <a:schemeClr val="accent1">
                    <a:lumMod val="75000"/>
                  </a:schemeClr>
                </a:solidFill>
              </a:rPr>
              <a:t>„Haft-Gleit-Mechanismus“ </a:t>
            </a:r>
            <a:r>
              <a:rPr lang="de-DE" sz="1400" dirty="0" smtClean="0"/>
              <a:t>des Bogens</a:t>
            </a:r>
          </a:p>
          <a:p>
            <a:r>
              <a:rPr lang="de-DE" sz="1400" dirty="0" smtClean="0"/>
              <a:t>der Impuls, den jede einzelne „Klebephase“ (Haftreibung) an der Berührungsstelle erzeugt, setzt sich auf der Saite fort und wird an deren Ende zurückgeworfen</a:t>
            </a:r>
          </a:p>
          <a:p>
            <a:pPr>
              <a:lnSpc>
                <a:spcPct val="70000"/>
              </a:lnSpc>
              <a:buNone/>
            </a:pPr>
            <a:r>
              <a:rPr lang="de-DE" sz="1400" dirty="0" smtClean="0"/>
              <a:t>                so entsteht eine Schwingung, die in Längsrichtung der Saite verläuft</a:t>
            </a:r>
          </a:p>
          <a:p>
            <a:pPr>
              <a:lnSpc>
                <a:spcPct val="70000"/>
              </a:lnSpc>
              <a:buNone/>
            </a:pPr>
            <a:r>
              <a:rPr lang="de-DE" sz="1400" dirty="0" smtClean="0"/>
              <a:t>                (wenn man eine lange Wäscheleine, die an einem Ende z.B. an einer Hausmauer befestigt        </a:t>
            </a:r>
          </a:p>
          <a:p>
            <a:pPr>
              <a:lnSpc>
                <a:spcPct val="70000"/>
              </a:lnSpc>
              <a:buNone/>
            </a:pPr>
            <a:r>
              <a:rPr lang="de-DE" sz="1400" dirty="0" smtClean="0"/>
              <a:t>                ist, auf und ab schüttelt, kann man diese Längsschwingung gut beobachten!)</a:t>
            </a:r>
          </a:p>
          <a:p>
            <a:pPr>
              <a:lnSpc>
                <a:spcPct val="80000"/>
              </a:lnSpc>
            </a:pPr>
            <a:r>
              <a:rPr lang="de-DE" sz="1400" dirty="0" smtClean="0"/>
              <a:t>Natürlich bewegt sich auch jeder einzelne Saitenpunkt hin und her, mit dem größten Ausschlag in der Mitte der Saite – die versch. Saitenpunkte bewegen sich allerdings nicht genau gleichzeitig hin und her, sondern in einer Art „Schlangenlinie“, auf der auch die Teilschwingungen (Obertöne) aufmoduliert sind</a:t>
            </a:r>
          </a:p>
          <a:p>
            <a:pPr>
              <a:lnSpc>
                <a:spcPct val="80000"/>
              </a:lnSpc>
              <a:buNone/>
            </a:pPr>
            <a:r>
              <a:rPr lang="de-DE" sz="1400" dirty="0" smtClean="0"/>
              <a:t>                 die Summe aller dieser Bilder ist die bekannte Form des „Schwingungsbauchs“ </a:t>
            </a:r>
          </a:p>
        </p:txBody>
      </p:sp>
      <p:cxnSp>
        <p:nvCxnSpPr>
          <p:cNvPr id="5" name="Gerade Verbindung mit Pfeil 4"/>
          <p:cNvCxnSpPr/>
          <p:nvPr/>
        </p:nvCxnSpPr>
        <p:spPr>
          <a:xfrm>
            <a:off x="827584" y="2636912"/>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Pfeil nach rechts 5"/>
          <p:cNvSpPr/>
          <p:nvPr/>
        </p:nvSpPr>
        <p:spPr>
          <a:xfrm>
            <a:off x="827584" y="3573016"/>
            <a:ext cx="43204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mit Pfeil 7"/>
          <p:cNvCxnSpPr/>
          <p:nvPr/>
        </p:nvCxnSpPr>
        <p:spPr>
          <a:xfrm>
            <a:off x="827584" y="4365104"/>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827584" y="580526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        Inhaltsverzeichnis</a:t>
            </a:r>
            <a:endParaRPr lang="de-DE" dirty="0"/>
          </a:p>
        </p:txBody>
      </p:sp>
      <p:sp>
        <p:nvSpPr>
          <p:cNvPr id="3" name="Inhaltsplatzhalter 2"/>
          <p:cNvSpPr>
            <a:spLocks noGrp="1"/>
          </p:cNvSpPr>
          <p:nvPr>
            <p:ph sz="quarter" idx="1"/>
          </p:nvPr>
        </p:nvSpPr>
        <p:spPr>
          <a:xfrm>
            <a:off x="457200" y="1600200"/>
            <a:ext cx="8147248" cy="4873752"/>
          </a:xfrm>
        </p:spPr>
        <p:txBody>
          <a:bodyPr>
            <a:normAutofit fontScale="92500" lnSpcReduction="20000"/>
          </a:bodyPr>
          <a:lstStyle/>
          <a:p>
            <a:pPr algn="ctr"/>
            <a:r>
              <a:rPr lang="de-DE" dirty="0" smtClean="0"/>
              <a:t>Steckbrief</a:t>
            </a:r>
          </a:p>
          <a:p>
            <a:pPr algn="ctr"/>
            <a:r>
              <a:rPr lang="de-DE" dirty="0" smtClean="0"/>
              <a:t>Geschichte des Violoncellos</a:t>
            </a:r>
          </a:p>
          <a:p>
            <a:pPr algn="ctr"/>
            <a:r>
              <a:rPr lang="de-DE" dirty="0" smtClean="0"/>
              <a:t>Beziehung der Bassgeige (Cello) zu den Bassgamben</a:t>
            </a:r>
          </a:p>
          <a:p>
            <a:pPr algn="ctr"/>
            <a:r>
              <a:rPr lang="de-DE" dirty="0" smtClean="0"/>
              <a:t>Das Barockcello</a:t>
            </a:r>
          </a:p>
          <a:p>
            <a:pPr algn="ctr"/>
            <a:r>
              <a:rPr lang="de-DE" dirty="0" smtClean="0"/>
              <a:t>Die Entwicklung des Bogens</a:t>
            </a:r>
          </a:p>
          <a:p>
            <a:pPr algn="ctr"/>
            <a:r>
              <a:rPr lang="de-DE" dirty="0" smtClean="0"/>
              <a:t>Die Verwendung/Spielpraxis des Cellos seit dem 17. Jh.</a:t>
            </a:r>
          </a:p>
          <a:p>
            <a:pPr algn="ctr"/>
            <a:r>
              <a:rPr lang="de-DE" dirty="0" smtClean="0"/>
              <a:t>Die einzelnen Teile des Violoncellos</a:t>
            </a:r>
          </a:p>
          <a:p>
            <a:pPr algn="ctr"/>
            <a:r>
              <a:rPr lang="de-DE" dirty="0" smtClean="0"/>
              <a:t>Der moderne Cellobogen</a:t>
            </a:r>
          </a:p>
          <a:p>
            <a:pPr algn="ctr"/>
            <a:r>
              <a:rPr lang="de-DE" dirty="0" smtClean="0"/>
              <a:t>Innenansicht (Querschnitt Violoncello)</a:t>
            </a:r>
          </a:p>
          <a:p>
            <a:pPr algn="ctr"/>
            <a:r>
              <a:rPr lang="de-DE" dirty="0" smtClean="0"/>
              <a:t>Tonerzeugung</a:t>
            </a:r>
          </a:p>
          <a:p>
            <a:pPr algn="ctr"/>
            <a:r>
              <a:rPr lang="de-DE" dirty="0" smtClean="0"/>
              <a:t>Spieltechnik</a:t>
            </a:r>
          </a:p>
          <a:p>
            <a:pPr algn="ctr"/>
            <a:r>
              <a:rPr lang="de-DE" dirty="0" smtClean="0"/>
              <a:t>Höreindrücke</a:t>
            </a:r>
          </a:p>
          <a:p>
            <a:pPr algn="ctr"/>
            <a:r>
              <a:rPr lang="de-DE" dirty="0" smtClean="0"/>
              <a:t>Bildnachweise</a:t>
            </a:r>
          </a:p>
          <a:p>
            <a:pPr algn="ctr"/>
            <a:r>
              <a:rPr lang="de-DE" dirty="0" smtClean="0"/>
              <a:t>Literatur</a:t>
            </a:r>
          </a:p>
          <a:p>
            <a:endParaRPr lang="de-DE" dirty="0" smtClean="0"/>
          </a:p>
          <a:p>
            <a:endParaRPr lang="de-DE" dirty="0" smtClean="0"/>
          </a:p>
          <a:p>
            <a:endParaRPr lang="de-DE" dirty="0" smtClean="0"/>
          </a:p>
          <a:p>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
          </p:nvPr>
        </p:nvSpPr>
        <p:spPr>
          <a:xfrm>
            <a:off x="457200" y="260648"/>
            <a:ext cx="8003232" cy="6213304"/>
          </a:xfrm>
        </p:spPr>
        <p:txBody>
          <a:bodyPr>
            <a:normAutofit/>
          </a:bodyPr>
          <a:lstStyle/>
          <a:p>
            <a:endParaRPr lang="de-DE" sz="1000" dirty="0" smtClean="0"/>
          </a:p>
          <a:p>
            <a:r>
              <a:rPr lang="de-DE" sz="1800" dirty="0" smtClean="0"/>
              <a:t>die Schwingungen der Saiten werden über den Steg auf die Korpusdecke übertragen, die wiederum die Luft im Korpusinneren zum Schwingen bringt</a:t>
            </a:r>
          </a:p>
          <a:p>
            <a:r>
              <a:rPr lang="de-DE" sz="1800" dirty="0" smtClean="0"/>
              <a:t>der Stimmstock leitet diese Schwingungen zwischen Decke und Boden weiter </a:t>
            </a:r>
          </a:p>
          <a:p>
            <a:r>
              <a:rPr lang="de-DE" sz="1800" dirty="0" smtClean="0"/>
              <a:t>der Bassbalken verstärkt hauptsächlich die tiefen Frequenzen und verteilt diese auf der Decke. Gleichzeitig werden die sich längs ausbreitenden Schwingungen mit hoher Frequenz abgedämpft, da Schwingungen der Diskant-Saiten nicht so viel Kraft besitzen, diese mit dem Bassbalken gesperrte Deckensaite zur Schwingung anzuregen</a:t>
            </a:r>
          </a:p>
          <a:p>
            <a:r>
              <a:rPr lang="de-DE" sz="1800" dirty="0" smtClean="0"/>
              <a:t>der gesamte Korpus wirkt somit als Resonanzkörper (der Ton wird verstärkt)</a:t>
            </a:r>
          </a:p>
          <a:p>
            <a:r>
              <a:rPr lang="de-DE" sz="1800" dirty="0" smtClean="0"/>
              <a:t>durch die F-Löcher (Schalllöcher) auf der Korpusdecke wird die Beweglichkeit und Resonanzfähigkeit der Decke erhöht</a:t>
            </a:r>
          </a:p>
          <a:p>
            <a:pPr>
              <a:buNone/>
            </a:pPr>
            <a:r>
              <a:rPr lang="de-DE" sz="1800" dirty="0" smtClean="0"/>
              <a:t>     (Irrglaube, dass durch sie der Schall nach außen geleitet wird)</a:t>
            </a:r>
          </a:p>
          <a:p>
            <a:r>
              <a:rPr lang="de-DE" sz="1800" dirty="0" smtClean="0"/>
              <a:t>die Erzeugung des Tons kann neben dem Anstreichen der Saiten mit dem Bogen ebenfalls durch Zupfen mit den Fingern erfolgen</a:t>
            </a:r>
          </a:p>
          <a:p>
            <a:r>
              <a:rPr lang="de-DE" sz="1800" dirty="0" smtClean="0"/>
              <a:t>die Tonhöhe wird über die jeweilige Griffposition auf dem Griffbrett bestimmt (bundloses Griffbrett)</a:t>
            </a:r>
          </a:p>
          <a:p>
            <a:pPr>
              <a:buNone/>
            </a:pPr>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7467600" cy="706090"/>
          </a:xfrm>
        </p:spPr>
        <p:txBody>
          <a:bodyPr/>
          <a:lstStyle/>
          <a:p>
            <a:pPr algn="ctr"/>
            <a:r>
              <a:rPr lang="de-DE" dirty="0" smtClean="0"/>
              <a:t>Spieltechnik</a:t>
            </a:r>
            <a:endParaRPr lang="de-DE" dirty="0"/>
          </a:p>
        </p:txBody>
      </p:sp>
      <p:sp>
        <p:nvSpPr>
          <p:cNvPr id="3" name="Inhaltsplatzhalter 2"/>
          <p:cNvSpPr>
            <a:spLocks noGrp="1"/>
          </p:cNvSpPr>
          <p:nvPr>
            <p:ph sz="quarter" idx="1"/>
          </p:nvPr>
        </p:nvSpPr>
        <p:spPr>
          <a:xfrm>
            <a:off x="251520" y="764704"/>
            <a:ext cx="8352928" cy="6093296"/>
          </a:xfrm>
        </p:spPr>
        <p:txBody>
          <a:bodyPr>
            <a:normAutofit fontScale="70000" lnSpcReduction="20000"/>
          </a:bodyPr>
          <a:lstStyle/>
          <a:p>
            <a:r>
              <a:rPr lang="de-DE" dirty="0" smtClean="0"/>
              <a:t>das Cello wird heute fast ausschließlich im Sitzen gespielt </a:t>
            </a:r>
          </a:p>
          <a:p>
            <a:r>
              <a:rPr lang="de-DE" dirty="0" smtClean="0"/>
              <a:t>es wird an zwei Punkten gehalten: der Stachel steht auf dem Boden und die Knie stützen es von den Seiten – es wird etwas geneigt, dass sich der Hals mit dem Griffbrett über der linken Schulter befindet und der Spieler aufrecht sitzen kann </a:t>
            </a:r>
          </a:p>
          <a:p>
            <a:r>
              <a:rPr lang="de-DE" dirty="0" smtClean="0"/>
              <a:t>die </a:t>
            </a:r>
            <a:r>
              <a:rPr lang="de-DE" b="1" dirty="0" smtClean="0"/>
              <a:t>linke Hand </a:t>
            </a:r>
            <a:r>
              <a:rPr lang="de-DE" dirty="0" smtClean="0"/>
              <a:t>erzeugt die Tonhöhen auf den Saiten, die rechte führt den Bogen</a:t>
            </a:r>
          </a:p>
          <a:p>
            <a:r>
              <a:rPr lang="de-DE" b="1" dirty="0" smtClean="0"/>
              <a:t>Bogenhand</a:t>
            </a:r>
            <a:r>
              <a:rPr lang="de-DE" dirty="0" smtClean="0"/>
              <a:t>: in Frühzeit des Barocks noch im Untergriff gespielt – im Hochbarock hat sich allerdings der Obergriff durchgesetzt</a:t>
            </a:r>
          </a:p>
          <a:p>
            <a:r>
              <a:rPr lang="de-DE" b="1" dirty="0" smtClean="0"/>
              <a:t>Stricharten</a:t>
            </a:r>
            <a:r>
              <a:rPr lang="de-DE" dirty="0" smtClean="0"/>
              <a:t>: Legato, Détaché, Martelé, Staccato, Collé, Portato, Staccato, Tremolo (liegende Stricharten) und Spiccato, Sautillé, Saltando (geworfene Stricharten)</a:t>
            </a:r>
          </a:p>
          <a:p>
            <a:r>
              <a:rPr lang="de-DE" b="1" dirty="0" smtClean="0"/>
              <a:t>Pizzicato-Spiel</a:t>
            </a:r>
            <a:r>
              <a:rPr lang="de-DE" dirty="0" smtClean="0"/>
              <a:t>: zupfen der Saiten mit allen Fingern und Daumen der RH oder auch mit freien Fingern der LH möglich</a:t>
            </a:r>
          </a:p>
          <a:p>
            <a:r>
              <a:rPr lang="de-DE" b="1" dirty="0" smtClean="0"/>
              <a:t>Greifhand</a:t>
            </a:r>
            <a:r>
              <a:rPr lang="de-DE" dirty="0" smtClean="0"/>
              <a:t>: die Finger werden wie folgt bezeichnet:</a:t>
            </a:r>
          </a:p>
          <a:p>
            <a:pPr>
              <a:buNone/>
            </a:pPr>
            <a:r>
              <a:rPr lang="de-DE" dirty="0" smtClean="0"/>
              <a:t>                        - Zeigefinger 		= 1. Finger (1)</a:t>
            </a:r>
          </a:p>
          <a:p>
            <a:pPr>
              <a:buNone/>
            </a:pPr>
            <a:r>
              <a:rPr lang="de-DE" dirty="0" smtClean="0"/>
              <a:t>                        - Mittelfinger  	= 2. Finger (2)</a:t>
            </a:r>
          </a:p>
          <a:p>
            <a:pPr>
              <a:buNone/>
            </a:pPr>
            <a:r>
              <a:rPr lang="de-DE" dirty="0" smtClean="0"/>
              <a:t>                        - Ringfinger   	= 3. Finger (3)</a:t>
            </a:r>
          </a:p>
          <a:p>
            <a:pPr>
              <a:buNone/>
            </a:pPr>
            <a:r>
              <a:rPr lang="de-DE" dirty="0" smtClean="0"/>
              <a:t>                        - Kleiner Finger 	= 4. Finger (4)</a:t>
            </a:r>
          </a:p>
          <a:p>
            <a:pPr>
              <a:buNone/>
            </a:pPr>
            <a:r>
              <a:rPr lang="de-DE" dirty="0" smtClean="0"/>
              <a:t>                        - Daumen 		= </a:t>
            </a:r>
          </a:p>
          <a:p>
            <a:r>
              <a:rPr lang="de-DE" dirty="0" smtClean="0"/>
              <a:t>als </a:t>
            </a:r>
            <a:r>
              <a:rPr lang="de-DE" b="1" dirty="0" smtClean="0"/>
              <a:t>„Griff“ </a:t>
            </a:r>
            <a:r>
              <a:rPr lang="de-DE" dirty="0" smtClean="0"/>
              <a:t>wird die Stellung der Finger bezeichnet (Abstände der Finger) –        Eng-/Weitgriff</a:t>
            </a:r>
          </a:p>
          <a:p>
            <a:r>
              <a:rPr lang="de-DE" dirty="0" smtClean="0"/>
              <a:t>als </a:t>
            </a:r>
            <a:r>
              <a:rPr lang="de-DE" b="1" dirty="0" smtClean="0"/>
              <a:t>Lage</a:t>
            </a:r>
            <a:r>
              <a:rPr lang="de-DE" dirty="0" smtClean="0"/>
              <a:t> wird die Stellung der Hand (des Griffes) an einem bestimmten Ort         auf der Saite bezeichnet (Halslagen – 1. – 7. Lage und Daumenlagen –              der Daumen ist als Spielfinger mit einbezogen)</a:t>
            </a:r>
          </a:p>
        </p:txBody>
      </p:sp>
      <p:pic>
        <p:nvPicPr>
          <p:cNvPr id="7170" name="Picture 2" descr="http://kainhofer.com/~lilypond/Documentation/7e/lily-63b0332a.png"/>
          <p:cNvPicPr>
            <a:picLocks noChangeAspect="1" noChangeArrowheads="1"/>
          </p:cNvPicPr>
          <p:nvPr/>
        </p:nvPicPr>
        <p:blipFill>
          <a:blip r:embed="rId2" cstate="print"/>
          <a:srcRect/>
          <a:stretch>
            <a:fillRect/>
          </a:stretch>
        </p:blipFill>
        <p:spPr bwMode="auto">
          <a:xfrm>
            <a:off x="5652120" y="4653136"/>
            <a:ext cx="1343542" cy="792088"/>
          </a:xfrm>
          <a:prstGeom prst="rect">
            <a:avLst/>
          </a:prstGeom>
          <a:noFill/>
        </p:spPr>
      </p:pic>
      <p:cxnSp>
        <p:nvCxnSpPr>
          <p:cNvPr id="6" name="Gerade Verbindung mit Pfeil 5"/>
          <p:cNvCxnSpPr/>
          <p:nvPr/>
        </p:nvCxnSpPr>
        <p:spPr>
          <a:xfrm>
            <a:off x="4283968" y="5229200"/>
            <a:ext cx="194421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HP\Desktop\img099.jpg"/>
          <p:cNvPicPr>
            <a:picLocks noGrp="1" noChangeAspect="1" noChangeArrowheads="1"/>
          </p:cNvPicPr>
          <p:nvPr>
            <p:ph sz="quarter" idx="1"/>
          </p:nvPr>
        </p:nvPicPr>
        <p:blipFill>
          <a:blip r:embed="rId2" cstate="print"/>
          <a:srcRect/>
          <a:stretch>
            <a:fillRect/>
          </a:stretch>
        </p:blipFill>
        <p:spPr bwMode="auto">
          <a:xfrm>
            <a:off x="179511" y="188640"/>
            <a:ext cx="3146505" cy="5040560"/>
          </a:xfrm>
          <a:prstGeom prst="rect">
            <a:avLst/>
          </a:prstGeom>
          <a:noFill/>
        </p:spPr>
      </p:pic>
      <p:pic>
        <p:nvPicPr>
          <p:cNvPr id="52227" name="Picture 3" descr="C:\Users\HP\Desktop\img100.jpg"/>
          <p:cNvPicPr>
            <a:picLocks noChangeAspect="1" noChangeArrowheads="1"/>
          </p:cNvPicPr>
          <p:nvPr/>
        </p:nvPicPr>
        <p:blipFill>
          <a:blip r:embed="rId3" cstate="print"/>
          <a:srcRect/>
          <a:stretch>
            <a:fillRect/>
          </a:stretch>
        </p:blipFill>
        <p:spPr bwMode="auto">
          <a:xfrm>
            <a:off x="3131840" y="188640"/>
            <a:ext cx="5317011" cy="3441427"/>
          </a:xfrm>
          <a:prstGeom prst="rect">
            <a:avLst/>
          </a:prstGeom>
          <a:noFill/>
        </p:spPr>
      </p:pic>
      <p:pic>
        <p:nvPicPr>
          <p:cNvPr id="52228" name="Picture 4" descr="C:\Users\HP\Desktop\img101.jpg"/>
          <p:cNvPicPr>
            <a:picLocks noChangeAspect="1" noChangeArrowheads="1"/>
          </p:cNvPicPr>
          <p:nvPr/>
        </p:nvPicPr>
        <p:blipFill>
          <a:blip r:embed="rId4" cstate="print"/>
          <a:srcRect/>
          <a:stretch>
            <a:fillRect/>
          </a:stretch>
        </p:blipFill>
        <p:spPr bwMode="auto">
          <a:xfrm>
            <a:off x="3131840" y="3563398"/>
            <a:ext cx="2880320" cy="3294602"/>
          </a:xfrm>
          <a:prstGeom prst="rect">
            <a:avLst/>
          </a:prstGeom>
          <a:noFill/>
        </p:spPr>
      </p:pic>
      <p:sp>
        <p:nvSpPr>
          <p:cNvPr id="7" name="Textfeld 6"/>
          <p:cNvSpPr txBox="1"/>
          <p:nvPr/>
        </p:nvSpPr>
        <p:spPr>
          <a:xfrm>
            <a:off x="6156176" y="6381328"/>
            <a:ext cx="720080" cy="276999"/>
          </a:xfrm>
          <a:prstGeom prst="rect">
            <a:avLst/>
          </a:prstGeom>
          <a:noFill/>
        </p:spPr>
        <p:txBody>
          <a:bodyPr wrap="square" rtlCol="0">
            <a:spAutoFit/>
          </a:bodyPr>
          <a:lstStyle/>
          <a:p>
            <a:r>
              <a:rPr lang="de-DE" sz="1200" dirty="0" smtClean="0"/>
              <a:t>16</a:t>
            </a:r>
            <a:endParaRPr lang="de-DE"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1066130"/>
          </a:xfrm>
        </p:spPr>
        <p:txBody>
          <a:bodyPr/>
          <a:lstStyle/>
          <a:p>
            <a:pPr algn="ctr"/>
            <a:r>
              <a:rPr lang="de-DE" dirty="0" smtClean="0"/>
              <a:t>Höreindrücke</a:t>
            </a:r>
            <a:endParaRPr lang="de-DE" dirty="0"/>
          </a:p>
        </p:txBody>
      </p:sp>
      <p:sp>
        <p:nvSpPr>
          <p:cNvPr id="3" name="Inhaltsplatzhalter 2"/>
          <p:cNvSpPr>
            <a:spLocks noGrp="1"/>
          </p:cNvSpPr>
          <p:nvPr>
            <p:ph sz="quarter" idx="1"/>
          </p:nvPr>
        </p:nvSpPr>
        <p:spPr>
          <a:xfrm>
            <a:off x="179512" y="1412776"/>
            <a:ext cx="8712968" cy="5256584"/>
          </a:xfrm>
        </p:spPr>
        <p:txBody>
          <a:bodyPr>
            <a:normAutofit/>
          </a:bodyPr>
          <a:lstStyle/>
          <a:p>
            <a:endParaRPr lang="it-IT" sz="1800" dirty="0" smtClean="0"/>
          </a:p>
          <a:p>
            <a:r>
              <a:rPr lang="it-IT" sz="1800" dirty="0" smtClean="0"/>
              <a:t>J. S. Bach, Suite für Cello solo No. 1 in G-Dur – Prelude (Yo-Yo Ma)</a:t>
            </a:r>
          </a:p>
          <a:p>
            <a:endParaRPr lang="it-IT" sz="1800" dirty="0" smtClean="0"/>
          </a:p>
          <a:p>
            <a:r>
              <a:rPr lang="it-IT" sz="1800" dirty="0" smtClean="0"/>
              <a:t>J. Haydn, Cellokonzert D-Dur - Allegro moderato (Maria Kliegel)</a:t>
            </a:r>
          </a:p>
          <a:p>
            <a:endParaRPr lang="it-IT" sz="1800" dirty="0" smtClean="0"/>
          </a:p>
          <a:p>
            <a:r>
              <a:rPr lang="it-IT" sz="1800" dirty="0" smtClean="0"/>
              <a:t>E. Elgar, Cellokonzert e-Moll - Allegro – Moderato (Sol Gabetta)</a:t>
            </a:r>
          </a:p>
          <a:p>
            <a:pPr>
              <a:buNone/>
            </a:pPr>
            <a:r>
              <a:rPr lang="it-IT" sz="1800" dirty="0" smtClean="0"/>
              <a:t>   </a:t>
            </a:r>
            <a:endParaRPr lang="de-DE" sz="1800" dirty="0" smtClean="0"/>
          </a:p>
          <a:p>
            <a:r>
              <a:rPr lang="de-DE" sz="1800" dirty="0" smtClean="0"/>
              <a:t>The Beatles, Yesterday (The 12 Cellists of the Berlin Philharmonic,</a:t>
            </a:r>
          </a:p>
          <a:p>
            <a:pPr>
              <a:buNone/>
            </a:pPr>
            <a:r>
              <a:rPr lang="de-DE" sz="1800" dirty="0" smtClean="0"/>
              <a:t>     Album Cello Submarine)</a:t>
            </a:r>
          </a:p>
          <a:p>
            <a:endParaRPr lang="de-DE" dirty="0" smtClean="0"/>
          </a:p>
          <a:p>
            <a:r>
              <a:rPr lang="de-DE" sz="1800" dirty="0" smtClean="0"/>
              <a:t>Metallica, Nothing Else Matters (Apocalyptica)</a:t>
            </a:r>
          </a:p>
          <a:p>
            <a:endParaRPr lang="de-DE" sz="1800" dirty="0"/>
          </a:p>
        </p:txBody>
      </p:sp>
      <p:pic>
        <p:nvPicPr>
          <p:cNvPr id="9" name="Bach.wma">
            <a:hlinkClick r:id="" action="ppaction://media"/>
          </p:cNvPr>
          <p:cNvPicPr>
            <a:picLocks noRot="1" noChangeAspect="1"/>
          </p:cNvPicPr>
          <p:nvPr>
            <a:audioFile r:link="rId1"/>
          </p:nvPr>
        </p:nvPicPr>
        <p:blipFill>
          <a:blip r:embed="rId7" cstate="print"/>
          <a:stretch>
            <a:fillRect/>
          </a:stretch>
        </p:blipFill>
        <p:spPr>
          <a:xfrm>
            <a:off x="7524328" y="1844824"/>
            <a:ext cx="304800" cy="304800"/>
          </a:xfrm>
          <a:prstGeom prst="rect">
            <a:avLst/>
          </a:prstGeom>
        </p:spPr>
      </p:pic>
      <p:pic>
        <p:nvPicPr>
          <p:cNvPr id="10" name="Haydn.wma">
            <a:hlinkClick r:id="" action="ppaction://media"/>
          </p:cNvPr>
          <p:cNvPicPr>
            <a:picLocks noRot="1" noChangeAspect="1"/>
          </p:cNvPicPr>
          <p:nvPr>
            <a:audioFile r:link="rId2"/>
          </p:nvPr>
        </p:nvPicPr>
        <p:blipFill>
          <a:blip r:embed="rId8" cstate="print"/>
          <a:stretch>
            <a:fillRect/>
          </a:stretch>
        </p:blipFill>
        <p:spPr>
          <a:xfrm>
            <a:off x="7020272" y="2564904"/>
            <a:ext cx="304800" cy="304800"/>
          </a:xfrm>
          <a:prstGeom prst="rect">
            <a:avLst/>
          </a:prstGeom>
        </p:spPr>
      </p:pic>
      <p:pic>
        <p:nvPicPr>
          <p:cNvPr id="11" name="Elgar.wma">
            <a:hlinkClick r:id="" action="ppaction://media"/>
          </p:cNvPr>
          <p:cNvPicPr>
            <a:picLocks noRot="1" noChangeAspect="1"/>
          </p:cNvPicPr>
          <p:nvPr>
            <a:audioFile r:link="rId3"/>
          </p:nvPr>
        </p:nvPicPr>
        <p:blipFill>
          <a:blip r:embed="rId9" cstate="print"/>
          <a:stretch>
            <a:fillRect/>
          </a:stretch>
        </p:blipFill>
        <p:spPr>
          <a:xfrm>
            <a:off x="7020272" y="3212976"/>
            <a:ext cx="304800" cy="304800"/>
          </a:xfrm>
          <a:prstGeom prst="rect">
            <a:avLst/>
          </a:prstGeom>
        </p:spPr>
      </p:pic>
      <p:pic>
        <p:nvPicPr>
          <p:cNvPr id="12" name="Yesterday.wma">
            <a:hlinkClick r:id="" action="ppaction://media"/>
          </p:cNvPr>
          <p:cNvPicPr>
            <a:picLocks noRot="1" noChangeAspect="1"/>
          </p:cNvPicPr>
          <p:nvPr>
            <a:audioFile r:link="rId4"/>
          </p:nvPr>
        </p:nvPicPr>
        <p:blipFill>
          <a:blip r:embed="rId10" cstate="print"/>
          <a:stretch>
            <a:fillRect/>
          </a:stretch>
        </p:blipFill>
        <p:spPr>
          <a:xfrm>
            <a:off x="7380312" y="4005064"/>
            <a:ext cx="304800" cy="304800"/>
          </a:xfrm>
          <a:prstGeom prst="rect">
            <a:avLst/>
          </a:prstGeom>
        </p:spPr>
      </p:pic>
      <p:pic>
        <p:nvPicPr>
          <p:cNvPr id="13" name="Nothing Else Matters.mp3">
            <a:hlinkClick r:id="" action="ppaction://media"/>
          </p:cNvPr>
          <p:cNvPicPr>
            <a:picLocks noRot="1" noChangeAspect="1"/>
          </p:cNvPicPr>
          <p:nvPr>
            <a:audioFile r:link="rId5"/>
          </p:nvPr>
        </p:nvPicPr>
        <p:blipFill>
          <a:blip r:embed="rId8" cstate="print"/>
          <a:stretch>
            <a:fillRect/>
          </a:stretch>
        </p:blipFill>
        <p:spPr>
          <a:xfrm>
            <a:off x="5292080" y="508518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566"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63952" fill="hold"/>
                                        <p:tgtEl>
                                          <p:spTgt spid="10"/>
                                        </p:tgtEl>
                                      </p:cBhvr>
                                    </p:cmd>
                                  </p:childTnLst>
                                </p:cTn>
                              </p:par>
                            </p:childTnLst>
                          </p:cTn>
                        </p:par>
                      </p:childTnLst>
                    </p:cTn>
                  </p:par>
                </p:childTnLst>
              </p:cTn>
              <p:nextCondLst>
                <p:cond evt="onClick" delay="0">
                  <p:tgtEl>
                    <p:spTgt spid="1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84878" fill="hold"/>
                                        <p:tgtEl>
                                          <p:spTgt spid="11"/>
                                        </p:tgtEl>
                                      </p:cBhvr>
                                    </p:cmd>
                                  </p:childTnLst>
                                </p:cTn>
                              </p:par>
                            </p:childTnLst>
                          </p:cTn>
                        </p:par>
                      </p:childTnLst>
                    </p:cTn>
                  </p:par>
                </p:childTnLst>
              </p:cTn>
              <p:nextCondLst>
                <p:cond evt="onClick" delay="0">
                  <p:tgtEl>
                    <p:spTgt spid="11"/>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1362" fill="hold"/>
                                        <p:tgtEl>
                                          <p:spTgt spid="12"/>
                                        </p:tgtEl>
                                      </p:cBhvr>
                                    </p:cmd>
                                  </p:childTnLst>
                                </p:cTn>
                              </p:par>
                            </p:childTnLst>
                          </p:cTn>
                        </p:par>
                      </p:childTnLst>
                    </p:cTn>
                  </p:par>
                </p:childTnLst>
              </p:cTn>
              <p:nextCondLst>
                <p:cond evt="onClick" delay="0">
                  <p:tgtEl>
                    <p:spTgt spid="12"/>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06620" fill="hold"/>
                                        <p:tgtEl>
                                          <p:spTgt spid="13"/>
                                        </p:tgtEl>
                                      </p:cBhvr>
                                    </p:cmd>
                                  </p:childTnLst>
                                </p:cTn>
                              </p:par>
                            </p:childTnLst>
                          </p:cTn>
                        </p:par>
                      </p:childTnLst>
                    </p:cTn>
                  </p:par>
                </p:childTnLst>
              </p:cTn>
              <p:nextCondLst>
                <p:cond evt="onClick" delay="0">
                  <p:tgtEl>
                    <p:spTgt spid="13"/>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778098"/>
          </a:xfrm>
        </p:spPr>
        <p:txBody>
          <a:bodyPr/>
          <a:lstStyle/>
          <a:p>
            <a:r>
              <a:rPr lang="de-DE" dirty="0" smtClean="0"/>
              <a:t>Bildnachweise</a:t>
            </a:r>
            <a:endParaRPr lang="de-DE" dirty="0"/>
          </a:p>
        </p:txBody>
      </p:sp>
      <p:sp>
        <p:nvSpPr>
          <p:cNvPr id="3" name="Inhaltsplatzhalter 2"/>
          <p:cNvSpPr>
            <a:spLocks noGrp="1"/>
          </p:cNvSpPr>
          <p:nvPr>
            <p:ph sz="quarter" idx="1"/>
          </p:nvPr>
        </p:nvSpPr>
        <p:spPr>
          <a:xfrm>
            <a:off x="457200" y="1412776"/>
            <a:ext cx="8075240" cy="4968552"/>
          </a:xfrm>
        </p:spPr>
        <p:txBody>
          <a:bodyPr>
            <a:normAutofit fontScale="55000" lnSpcReduction="20000"/>
          </a:bodyPr>
          <a:lstStyle/>
          <a:p>
            <a:pPr>
              <a:buNone/>
            </a:pPr>
            <a:r>
              <a:rPr lang="de-DE" dirty="0" smtClean="0"/>
              <a:t>  1) „http://brebru.com/musicroom/instruments/cello.gif“</a:t>
            </a:r>
          </a:p>
          <a:p>
            <a:pPr>
              <a:buNone/>
            </a:pPr>
            <a:r>
              <a:rPr lang="de-DE" dirty="0" smtClean="0"/>
              <a:t>  2) / 3) / 4) / 5) / 7) / 10) / 11) Pleeth, William: </a:t>
            </a:r>
            <a:r>
              <a:rPr lang="de-DE" i="1" dirty="0" smtClean="0"/>
              <a:t>Das Cello – Yehudi Menuhins Musikführer</a:t>
            </a:r>
            <a:r>
              <a:rPr lang="de-DE" dirty="0" smtClean="0"/>
              <a:t>,                          </a:t>
            </a:r>
          </a:p>
          <a:p>
            <a:pPr>
              <a:buNone/>
            </a:pPr>
            <a:r>
              <a:rPr lang="de-DE" dirty="0" smtClean="0"/>
              <a:t>                                                                          hrsg. von Nona Pyron,                          </a:t>
            </a:r>
          </a:p>
          <a:p>
            <a:pPr>
              <a:lnSpc>
                <a:spcPct val="120000"/>
              </a:lnSpc>
              <a:buNone/>
            </a:pPr>
            <a:r>
              <a:rPr lang="de-DE" dirty="0" smtClean="0"/>
              <a:t>                                                                          Edition Sven Erik Bergh, CH-6314 Unterägeri (Zug) 1985</a:t>
            </a:r>
          </a:p>
          <a:p>
            <a:pPr>
              <a:buNone/>
            </a:pPr>
            <a:r>
              <a:rPr lang="de-DE" dirty="0" smtClean="0"/>
              <a:t>  6) „http://www.haendelhaus.de/export/sites/haendelhaus/images/Musikinstrumentensammlung/Celli.jpg“</a:t>
            </a:r>
          </a:p>
          <a:p>
            <a:pPr>
              <a:lnSpc>
                <a:spcPct val="120000"/>
              </a:lnSpc>
              <a:buNone/>
            </a:pPr>
            <a:r>
              <a:rPr lang="de-DE" dirty="0" smtClean="0"/>
              <a:t>  8) „http://de.wikipedia.org/w/index.php?title=Datei:LBoccherini.jpg&amp;filetimestamp=20090329233029“</a:t>
            </a:r>
          </a:p>
          <a:p>
            <a:pPr>
              <a:buNone/>
            </a:pPr>
            <a:r>
              <a:rPr lang="de-DE" dirty="0" smtClean="0"/>
              <a:t>  9) „http://barockgeige.ch/“</a:t>
            </a:r>
          </a:p>
          <a:p>
            <a:pPr>
              <a:buNone/>
            </a:pPr>
            <a:r>
              <a:rPr lang="de-DE" dirty="0" smtClean="0"/>
              <a:t>12) „http://de.wikipedia.org/w/index.php?title=Datei:Cello_Uebersicht_Teile.jpg&amp;filetimestamp=2005031719</a:t>
            </a:r>
          </a:p>
          <a:p>
            <a:pPr>
              <a:buNone/>
            </a:pPr>
            <a:r>
              <a:rPr lang="de-DE" dirty="0" smtClean="0"/>
              <a:t>13) „http://www.geigenbauonline.de/tl_files/images/frosch3.gif“</a:t>
            </a:r>
          </a:p>
          <a:p>
            <a:pPr>
              <a:buNone/>
            </a:pPr>
            <a:r>
              <a:rPr lang="de-DE" dirty="0" smtClean="0"/>
              <a:t>14) „http://images.thomann.de/pics/expert/0176_violinbogen.jpg “ </a:t>
            </a:r>
          </a:p>
          <a:p>
            <a:pPr>
              <a:buNone/>
            </a:pPr>
            <a:r>
              <a:rPr lang="de-DE" dirty="0" smtClean="0"/>
              <a:t>15) „http://upload.wikimedia.org/wikipedia/commons/thumb/a/aa/Violinschnitt.png/220px-  </a:t>
            </a:r>
          </a:p>
          <a:p>
            <a:pPr>
              <a:buNone/>
            </a:pPr>
            <a:r>
              <a:rPr lang="de-DE" dirty="0" smtClean="0"/>
              <a:t>       Violinschnitt.png“</a:t>
            </a:r>
          </a:p>
          <a:p>
            <a:pPr>
              <a:buNone/>
            </a:pPr>
            <a:r>
              <a:rPr lang="de-DE" dirty="0" smtClean="0"/>
              <a:t>16) Hirzel, Susanne: </a:t>
            </a:r>
            <a:r>
              <a:rPr lang="de-DE" i="1" dirty="0" smtClean="0"/>
              <a:t>Violoncello-Schule, Bd. 1</a:t>
            </a:r>
            <a:r>
              <a:rPr lang="de-DE" dirty="0" smtClean="0"/>
              <a:t>, Bärenreiter 1959 (19. Auflage 2009)</a:t>
            </a:r>
          </a:p>
          <a:p>
            <a:pPr>
              <a:lnSpc>
                <a:spcPct val="120000"/>
              </a:lnSpc>
              <a:buNone/>
            </a:pPr>
            <a:r>
              <a:rPr lang="de-DE" dirty="0" smtClean="0"/>
              <a:t>17) „http://www.dandy-club.com/wp-content/uploads/2011/12/Eva_Besny%C3%B6-Junge_mit_Cello-Balaton-1931%C2%A9Eva_Besny%C3%B6-MAI.jpg</a:t>
            </a:r>
          </a:p>
          <a:p>
            <a:pPr>
              <a:buNone/>
            </a:pPr>
            <a:r>
              <a:rPr lang="de-DE" dirty="0" smtClean="0"/>
              <a:t>18) „http://paxus.files.wordpress.com/2011/11/man-ray-cello-woman.jpg“</a:t>
            </a:r>
          </a:p>
          <a:p>
            <a:pPr>
              <a:buNone/>
            </a:pPr>
            <a:r>
              <a:rPr lang="de-DE" dirty="0" smtClean="0"/>
              <a:t>19) „http://everydayprettydotcom.files.wordpress.com/2011/10/maurice-baquet-by-robert-doisneau1.jpg“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778098"/>
          </a:xfrm>
        </p:spPr>
        <p:txBody>
          <a:bodyPr/>
          <a:lstStyle/>
          <a:p>
            <a:r>
              <a:rPr lang="de-DE" dirty="0" smtClean="0"/>
              <a:t>Literatur</a:t>
            </a:r>
            <a:endParaRPr lang="de-DE" dirty="0"/>
          </a:p>
        </p:txBody>
      </p:sp>
      <p:sp>
        <p:nvSpPr>
          <p:cNvPr id="3" name="Inhaltsplatzhalter 2"/>
          <p:cNvSpPr>
            <a:spLocks noGrp="1"/>
          </p:cNvSpPr>
          <p:nvPr>
            <p:ph sz="quarter" idx="1"/>
          </p:nvPr>
        </p:nvSpPr>
        <p:spPr>
          <a:xfrm>
            <a:off x="457200" y="1124744"/>
            <a:ext cx="7467600" cy="5349208"/>
          </a:xfrm>
        </p:spPr>
        <p:txBody>
          <a:bodyPr>
            <a:normAutofit fontScale="92500" lnSpcReduction="10000"/>
          </a:bodyPr>
          <a:lstStyle/>
          <a:p>
            <a:pPr>
              <a:lnSpc>
                <a:spcPct val="80000"/>
              </a:lnSpc>
              <a:buNone/>
            </a:pPr>
            <a:endParaRPr lang="de-DE" sz="1200" dirty="0" smtClean="0"/>
          </a:p>
          <a:p>
            <a:pPr>
              <a:lnSpc>
                <a:spcPct val="80000"/>
              </a:lnSpc>
              <a:buNone/>
            </a:pPr>
            <a:r>
              <a:rPr lang="de-DE" sz="1400" u="sng" dirty="0" smtClean="0"/>
              <a:t>Bücher:</a:t>
            </a:r>
          </a:p>
          <a:p>
            <a:pPr>
              <a:lnSpc>
                <a:spcPct val="80000"/>
              </a:lnSpc>
              <a:buNone/>
            </a:pPr>
            <a:endParaRPr lang="de-DE" sz="1200" dirty="0" smtClean="0"/>
          </a:p>
          <a:p>
            <a:pPr>
              <a:lnSpc>
                <a:spcPct val="80000"/>
              </a:lnSpc>
              <a:buNone/>
            </a:pPr>
            <a:r>
              <a:rPr lang="de-DE" sz="1200" dirty="0" smtClean="0"/>
              <a:t>Mantel, Gerhard: </a:t>
            </a:r>
            <a:r>
              <a:rPr lang="de-DE" sz="1200" i="1" dirty="0" smtClean="0"/>
              <a:t>Cello üben – Eine Methodik des Übens nicht nur für Streicher</a:t>
            </a:r>
            <a:r>
              <a:rPr lang="de-DE" sz="1200" dirty="0" smtClean="0"/>
              <a:t>, </a:t>
            </a:r>
          </a:p>
          <a:p>
            <a:pPr>
              <a:lnSpc>
                <a:spcPct val="80000"/>
              </a:lnSpc>
              <a:buNone/>
            </a:pPr>
            <a:r>
              <a:rPr lang="de-DE" sz="1200" dirty="0" smtClean="0"/>
              <a:t>                            Schott Musik International, Mainz 1987 ( ergänzte Auflage 1999)</a:t>
            </a:r>
          </a:p>
          <a:p>
            <a:pPr>
              <a:lnSpc>
                <a:spcPct val="80000"/>
              </a:lnSpc>
              <a:buNone/>
            </a:pPr>
            <a:endParaRPr lang="de-DE" sz="1200" dirty="0" smtClean="0"/>
          </a:p>
          <a:p>
            <a:pPr>
              <a:lnSpc>
                <a:spcPct val="80000"/>
              </a:lnSpc>
              <a:buNone/>
            </a:pPr>
            <a:r>
              <a:rPr lang="de-DE" sz="1200" dirty="0" smtClean="0"/>
              <a:t>Pape, Winfried / Boettcher, Wolfgang: </a:t>
            </a:r>
            <a:r>
              <a:rPr lang="de-DE" sz="1200" i="1" dirty="0" smtClean="0"/>
              <a:t>Das Violoncello – Geschichte / Bau / Technik / Repertoire,</a:t>
            </a:r>
          </a:p>
          <a:p>
            <a:pPr>
              <a:lnSpc>
                <a:spcPct val="80000"/>
              </a:lnSpc>
              <a:buNone/>
            </a:pPr>
            <a:r>
              <a:rPr lang="de-DE" sz="1200" i="1" dirty="0" smtClean="0"/>
              <a:t>                                                             </a:t>
            </a:r>
            <a:r>
              <a:rPr lang="de-DE" sz="1200" dirty="0" smtClean="0"/>
              <a:t>Schott Musik International, Mainz 1996</a:t>
            </a:r>
          </a:p>
          <a:p>
            <a:pPr>
              <a:lnSpc>
                <a:spcPct val="80000"/>
              </a:lnSpc>
              <a:buNone/>
            </a:pPr>
            <a:endParaRPr lang="de-DE" sz="1200" i="1" dirty="0" smtClean="0"/>
          </a:p>
          <a:p>
            <a:pPr>
              <a:lnSpc>
                <a:spcPct val="80000"/>
              </a:lnSpc>
              <a:buNone/>
            </a:pPr>
            <a:r>
              <a:rPr lang="de-DE" sz="1200" dirty="0" smtClean="0"/>
              <a:t>Pleeth, William: </a:t>
            </a:r>
            <a:r>
              <a:rPr lang="de-DE" sz="1200" i="1" dirty="0" smtClean="0"/>
              <a:t>Das Cello – Yehudi Menuhins Musikführer</a:t>
            </a:r>
            <a:r>
              <a:rPr lang="de-DE" sz="1200" dirty="0" smtClean="0"/>
              <a:t>, hrsg. von Nona Pyron,</a:t>
            </a:r>
          </a:p>
          <a:p>
            <a:pPr>
              <a:lnSpc>
                <a:spcPct val="80000"/>
              </a:lnSpc>
              <a:buNone/>
            </a:pPr>
            <a:r>
              <a:rPr lang="de-DE" sz="1200" dirty="0" smtClean="0"/>
              <a:t>                          Edition Sven Erik Bergh, CH-6314 Unterägeri (Zug) 1985</a:t>
            </a:r>
          </a:p>
          <a:p>
            <a:pPr>
              <a:lnSpc>
                <a:spcPct val="80000"/>
              </a:lnSpc>
              <a:buNone/>
            </a:pPr>
            <a:endParaRPr lang="de-DE" sz="1200" dirty="0" smtClean="0"/>
          </a:p>
          <a:p>
            <a:pPr>
              <a:lnSpc>
                <a:spcPct val="80000"/>
              </a:lnSpc>
              <a:buNone/>
            </a:pPr>
            <a:r>
              <a:rPr lang="de-DE" sz="1200" dirty="0" smtClean="0"/>
              <a:t>Degen, Johannes / Markus, Ursula: </a:t>
            </a:r>
            <a:r>
              <a:rPr lang="de-DE" sz="1200" i="1" dirty="0" smtClean="0"/>
              <a:t>Ich spiele Cello – Ein Buch mit Bildern für junge Cellospieler</a:t>
            </a:r>
            <a:r>
              <a:rPr lang="de-DE" sz="1200" dirty="0" smtClean="0"/>
              <a:t>, </a:t>
            </a:r>
          </a:p>
          <a:p>
            <a:pPr>
              <a:lnSpc>
                <a:spcPct val="80000"/>
              </a:lnSpc>
              <a:buNone/>
            </a:pPr>
            <a:r>
              <a:rPr lang="de-DE" sz="1200" dirty="0" smtClean="0"/>
              <a:t>                                                         Musik Huk Verlage, Zürich 1987</a:t>
            </a:r>
          </a:p>
          <a:p>
            <a:pPr>
              <a:lnSpc>
                <a:spcPct val="80000"/>
              </a:lnSpc>
              <a:buNone/>
            </a:pPr>
            <a:endParaRPr lang="de-DE" sz="1200" dirty="0" smtClean="0"/>
          </a:p>
          <a:p>
            <a:pPr>
              <a:buNone/>
            </a:pPr>
            <a:r>
              <a:rPr lang="de-DE" sz="1200" dirty="0" smtClean="0"/>
              <a:t>Michels, Ulrich: </a:t>
            </a:r>
            <a:r>
              <a:rPr lang="de-DE" sz="1200" i="1" dirty="0" smtClean="0"/>
              <a:t>dtv-Atlas zur Musik – Tafeln und Texte, Bd. 1: Systematischer Teil; Historischer Teil:                          </a:t>
            </a:r>
          </a:p>
          <a:p>
            <a:pPr>
              <a:buNone/>
            </a:pPr>
            <a:r>
              <a:rPr lang="de-DE" sz="1200" i="1" dirty="0" smtClean="0"/>
              <a:t>                           Von den Anfängen bis zur Renaissance</a:t>
            </a:r>
            <a:r>
              <a:rPr lang="de-DE" sz="1200" dirty="0" smtClean="0"/>
              <a:t>,                                                                                        </a:t>
            </a:r>
          </a:p>
          <a:p>
            <a:pPr>
              <a:buNone/>
            </a:pPr>
            <a:r>
              <a:rPr lang="de-DE" sz="1200" dirty="0" smtClean="0"/>
              <a:t>                           Deutscher Taschenbuch Verlag und Bärenreiter-Verlag, 1977 (4. Auflage 1979)</a:t>
            </a:r>
          </a:p>
          <a:p>
            <a:pPr>
              <a:lnSpc>
                <a:spcPct val="80000"/>
              </a:lnSpc>
              <a:buNone/>
            </a:pPr>
            <a:endParaRPr lang="de-DE" sz="1200" dirty="0" smtClean="0"/>
          </a:p>
          <a:p>
            <a:pPr>
              <a:lnSpc>
                <a:spcPct val="80000"/>
              </a:lnSpc>
              <a:buNone/>
            </a:pPr>
            <a:r>
              <a:rPr lang="de-DE" sz="1400" u="sng" dirty="0" smtClean="0"/>
              <a:t>Internetseiten:</a:t>
            </a:r>
          </a:p>
          <a:p>
            <a:pPr>
              <a:lnSpc>
                <a:spcPct val="80000"/>
              </a:lnSpc>
              <a:buNone/>
            </a:pPr>
            <a:endParaRPr lang="de-DE" sz="1400" u="sng" dirty="0" smtClean="0"/>
          </a:p>
          <a:p>
            <a:pPr>
              <a:lnSpc>
                <a:spcPct val="80000"/>
              </a:lnSpc>
              <a:buNone/>
            </a:pPr>
            <a:r>
              <a:rPr lang="de-DE" sz="1200" dirty="0" smtClean="0"/>
              <a:t>http://de.wikipedia.org/wiki/Violoncello</a:t>
            </a:r>
          </a:p>
          <a:p>
            <a:pPr>
              <a:lnSpc>
                <a:spcPct val="80000"/>
              </a:lnSpc>
              <a:buNone/>
            </a:pPr>
            <a:r>
              <a:rPr lang="de-DE" sz="1200" dirty="0" smtClean="0"/>
              <a:t>http://www.vsl.co.at/de/70/3189/3192/5641.vsl</a:t>
            </a:r>
          </a:p>
          <a:p>
            <a:pPr>
              <a:lnSpc>
                <a:spcPct val="80000"/>
              </a:lnSpc>
              <a:buNone/>
            </a:pPr>
            <a:r>
              <a:rPr lang="de-DE" sz="1200" dirty="0" smtClean="0"/>
              <a:t>http://www.geigenmacher.at/Seiten/Fachartikel_Barockcello.htm</a:t>
            </a:r>
          </a:p>
          <a:p>
            <a:pPr>
              <a:lnSpc>
                <a:spcPct val="80000"/>
              </a:lnSpc>
              <a:buNone/>
            </a:pPr>
            <a:r>
              <a:rPr lang="de-DE" sz="1200" dirty="0" smtClean="0"/>
              <a:t>http://barockgeige.ch/</a:t>
            </a:r>
          </a:p>
          <a:p>
            <a:pPr>
              <a:lnSpc>
                <a:spcPct val="80000"/>
              </a:lnSpc>
              <a:buNone/>
            </a:pPr>
            <a:endParaRPr lang="de-DE" sz="1400" dirty="0" smtClean="0"/>
          </a:p>
          <a:p>
            <a:pPr>
              <a:lnSpc>
                <a:spcPct val="80000"/>
              </a:lnSpc>
              <a:buNone/>
            </a:pPr>
            <a:endParaRPr lang="de-DE" sz="1400" dirty="0" smtClean="0"/>
          </a:p>
          <a:p>
            <a:pPr>
              <a:lnSpc>
                <a:spcPct val="80000"/>
              </a:lnSpc>
              <a:buNone/>
            </a:pPr>
            <a:endParaRPr lang="de-DE"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P\Desktop\maurice-baquet-by-robert-doisneau1[1].jpg"/>
          <p:cNvPicPr>
            <a:picLocks noChangeAspect="1" noChangeArrowheads="1"/>
          </p:cNvPicPr>
          <p:nvPr/>
        </p:nvPicPr>
        <p:blipFill>
          <a:blip r:embed="rId5" cstate="print"/>
          <a:srcRect/>
          <a:stretch>
            <a:fillRect/>
          </a:stretch>
        </p:blipFill>
        <p:spPr bwMode="auto">
          <a:xfrm>
            <a:off x="5076056" y="2717822"/>
            <a:ext cx="2952328" cy="4140178"/>
          </a:xfrm>
          <a:prstGeom prst="rect">
            <a:avLst/>
          </a:prstGeom>
          <a:noFill/>
        </p:spPr>
      </p:pic>
      <p:pic>
        <p:nvPicPr>
          <p:cNvPr id="4" name="Udo Lindenberg_ _Cello feat. Clueso_ (Offizielles Video).mp3">
            <a:hlinkClick r:id="" action="ppaction://media"/>
          </p:cNvPr>
          <p:cNvPicPr>
            <a:picLocks noGrp="1" noRot="1" noChangeAspect="1"/>
          </p:cNvPicPr>
          <p:nvPr>
            <p:ph sz="quarter" idx="1"/>
            <a:audioFile r:link="rId1"/>
          </p:nvPr>
        </p:nvPicPr>
        <p:blipFill>
          <a:blip r:embed="rId6" cstate="print"/>
          <a:stretch>
            <a:fillRect/>
          </a:stretch>
        </p:blipFill>
        <p:spPr>
          <a:xfrm>
            <a:off x="3635897" y="188640"/>
            <a:ext cx="2880319" cy="3761699"/>
          </a:xfrm>
          <a:prstGeom prst="rect">
            <a:avLst/>
          </a:prstGeom>
        </p:spPr>
      </p:pic>
      <p:pic>
        <p:nvPicPr>
          <p:cNvPr id="1026" name="Picture 2" descr="C:\Users\HP\Desktop\EVA_BE~1.JPG"/>
          <p:cNvPicPr>
            <a:picLocks noChangeAspect="1" noChangeArrowheads="1"/>
          </p:cNvPicPr>
          <p:nvPr/>
        </p:nvPicPr>
        <p:blipFill>
          <a:blip r:embed="rId7" cstate="print"/>
          <a:srcRect/>
          <a:stretch>
            <a:fillRect/>
          </a:stretch>
        </p:blipFill>
        <p:spPr bwMode="auto">
          <a:xfrm>
            <a:off x="251520" y="1934792"/>
            <a:ext cx="3634532" cy="4316546"/>
          </a:xfrm>
          <a:prstGeom prst="rect">
            <a:avLst/>
          </a:prstGeom>
          <a:noFill/>
        </p:spPr>
      </p:pic>
      <p:sp>
        <p:nvSpPr>
          <p:cNvPr id="6" name="Textfeld 5"/>
          <p:cNvSpPr txBox="1"/>
          <p:nvPr/>
        </p:nvSpPr>
        <p:spPr>
          <a:xfrm>
            <a:off x="179512" y="1628800"/>
            <a:ext cx="576064" cy="276999"/>
          </a:xfrm>
          <a:prstGeom prst="rect">
            <a:avLst/>
          </a:prstGeom>
          <a:noFill/>
        </p:spPr>
        <p:txBody>
          <a:bodyPr wrap="square" rtlCol="0">
            <a:spAutoFit/>
          </a:bodyPr>
          <a:lstStyle/>
          <a:p>
            <a:r>
              <a:rPr lang="de-DE" sz="1200" dirty="0" smtClean="0"/>
              <a:t>17</a:t>
            </a:r>
            <a:endParaRPr lang="de-DE" sz="1200" dirty="0"/>
          </a:p>
        </p:txBody>
      </p:sp>
      <p:sp>
        <p:nvSpPr>
          <p:cNvPr id="7" name="Textfeld 6"/>
          <p:cNvSpPr txBox="1"/>
          <p:nvPr/>
        </p:nvSpPr>
        <p:spPr>
          <a:xfrm>
            <a:off x="6588224" y="188640"/>
            <a:ext cx="504056" cy="276999"/>
          </a:xfrm>
          <a:prstGeom prst="rect">
            <a:avLst/>
          </a:prstGeom>
          <a:noFill/>
        </p:spPr>
        <p:txBody>
          <a:bodyPr wrap="square" rtlCol="0">
            <a:spAutoFit/>
          </a:bodyPr>
          <a:lstStyle/>
          <a:p>
            <a:r>
              <a:rPr lang="de-DE" sz="1200" dirty="0" smtClean="0"/>
              <a:t>18</a:t>
            </a:r>
            <a:endParaRPr lang="de-DE" sz="1200" dirty="0"/>
          </a:p>
        </p:txBody>
      </p:sp>
      <p:sp>
        <p:nvSpPr>
          <p:cNvPr id="8" name="Textfeld 7"/>
          <p:cNvSpPr txBox="1"/>
          <p:nvPr/>
        </p:nvSpPr>
        <p:spPr>
          <a:xfrm>
            <a:off x="7956376" y="6597352"/>
            <a:ext cx="576064" cy="276999"/>
          </a:xfrm>
          <a:prstGeom prst="rect">
            <a:avLst/>
          </a:prstGeom>
          <a:noFill/>
        </p:spPr>
        <p:txBody>
          <a:bodyPr wrap="square" rtlCol="0">
            <a:spAutoFit/>
          </a:bodyPr>
          <a:lstStyle/>
          <a:p>
            <a:r>
              <a:rPr lang="de-DE" sz="1200" dirty="0" smtClean="0"/>
              <a:t>19</a:t>
            </a:r>
            <a:endParaRPr lang="de-DE" sz="1200" dirty="0"/>
          </a:p>
        </p:txBody>
      </p:sp>
      <p:pic>
        <p:nvPicPr>
          <p:cNvPr id="9" name="Cello.mp3">
            <a:hlinkClick r:id="" action="ppaction://media"/>
          </p:cNvPr>
          <p:cNvPicPr>
            <a:picLocks noRot="1" noChangeAspect="1"/>
          </p:cNvPicPr>
          <p:nvPr>
            <a:audioFile r:link="rId2"/>
          </p:nvPr>
        </p:nvPicPr>
        <p:blipFill>
          <a:blip r:embed="rId8" cstate="print"/>
          <a:stretch>
            <a:fillRect/>
          </a:stretch>
        </p:blipFill>
        <p:spPr>
          <a:xfrm>
            <a:off x="251520" y="638132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913" fill="hold"/>
                                        <p:tgtEl>
                                          <p:spTgt spid="4"/>
                                        </p:tgtEl>
                                      </p:cBhvr>
                                    </p:cmd>
                                  </p:childTnLst>
                                </p:cTn>
                              </p:par>
                            </p:childTnLst>
                          </p:cTn>
                        </p:par>
                        <p:par>
                          <p:cTn id="7" fill="hold">
                            <p:stCondLst>
                              <p:cond delay="254913"/>
                            </p:stCondLst>
                            <p:childTnLst>
                              <p:par>
                                <p:cTn id="8" presetID="1" presetClass="mediacall" presetSubtype="0" fill="hold" nodeType="afterEffect">
                                  <p:stCondLst>
                                    <p:cond delay="0"/>
                                  </p:stCondLst>
                                  <p:childTnLst>
                                    <p:cmd type="call" cmd="playFrom(0.0)">
                                      <p:cBhvr>
                                        <p:cTn id="9" dur="25491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1066130"/>
          </a:xfrm>
        </p:spPr>
        <p:txBody>
          <a:bodyPr/>
          <a:lstStyle/>
          <a:p>
            <a:pPr algn="ctr"/>
            <a:r>
              <a:rPr lang="de-DE" dirty="0" smtClean="0"/>
              <a:t>Steckbrief</a:t>
            </a:r>
            <a:endParaRPr lang="de-DE" dirty="0"/>
          </a:p>
        </p:txBody>
      </p:sp>
      <p:sp>
        <p:nvSpPr>
          <p:cNvPr id="3" name="Inhaltsplatzhalter 2"/>
          <p:cNvSpPr>
            <a:spLocks noGrp="1"/>
          </p:cNvSpPr>
          <p:nvPr>
            <p:ph sz="quarter" idx="1"/>
          </p:nvPr>
        </p:nvSpPr>
        <p:spPr>
          <a:xfrm>
            <a:off x="457200" y="980728"/>
            <a:ext cx="8147248" cy="5688632"/>
          </a:xfrm>
        </p:spPr>
        <p:txBody>
          <a:bodyPr>
            <a:normAutofit fontScale="92500" lnSpcReduction="10000"/>
          </a:bodyPr>
          <a:lstStyle/>
          <a:p>
            <a:endParaRPr lang="de-DE" dirty="0" smtClean="0"/>
          </a:p>
          <a:p>
            <a:pPr>
              <a:buNone/>
            </a:pPr>
            <a:endParaRPr lang="de-DE" dirty="0" smtClean="0"/>
          </a:p>
          <a:p>
            <a:r>
              <a:rPr lang="de-DE" dirty="0" smtClean="0"/>
              <a:t>Kurzform: „Cello“</a:t>
            </a:r>
          </a:p>
          <a:p>
            <a:r>
              <a:rPr lang="de-DE" dirty="0" smtClean="0"/>
              <a:t>Klassifikation: Chordophone (Saiteninstrumente)  	                            	                        Streichinstrumente</a:t>
            </a:r>
          </a:p>
          <a:p>
            <a:r>
              <a:rPr lang="de-DE" dirty="0" smtClean="0"/>
              <a:t>Tenor- und Bassinstrument der Violinfamilie </a:t>
            </a:r>
          </a:p>
          <a:p>
            <a:r>
              <a:rPr lang="de-DE" dirty="0" smtClean="0"/>
              <a:t>Verwandte Instrumente („Violen da braccio“):                  </a:t>
            </a:r>
          </a:p>
          <a:p>
            <a:pPr>
              <a:buNone/>
            </a:pPr>
            <a:r>
              <a:rPr lang="de-DE" dirty="0" smtClean="0"/>
              <a:t>            Violine (Geige), Viola (Bratsche) </a:t>
            </a:r>
          </a:p>
          <a:p>
            <a:endParaRPr lang="de-DE" dirty="0" smtClean="0"/>
          </a:p>
          <a:p>
            <a:pPr>
              <a:buNone/>
            </a:pPr>
            <a:r>
              <a:rPr lang="de-DE" dirty="0" smtClean="0"/>
              <a:t>            Kontrabass und Gambe („Violen da gamba“)</a:t>
            </a:r>
          </a:p>
          <a:p>
            <a:pPr>
              <a:buNone/>
            </a:pPr>
            <a:r>
              <a:rPr lang="de-DE" dirty="0" smtClean="0"/>
              <a:t>                      andere Bauweise / Korpusform</a:t>
            </a:r>
          </a:p>
          <a:p>
            <a:r>
              <a:rPr lang="de-DE" dirty="0" smtClean="0"/>
              <a:t>Stimmung der Saiten: C G d a </a:t>
            </a:r>
          </a:p>
          <a:p>
            <a:r>
              <a:rPr lang="de-DE" dirty="0" smtClean="0"/>
              <a:t>Tonumfang: C bis etwa b² (a</a:t>
            </a:r>
            <a:r>
              <a:rPr lang="de-DE" dirty="0" smtClean="0">
                <a:latin typeface="Calibri"/>
              </a:rPr>
              <a:t>⁴ </a:t>
            </a:r>
            <a:r>
              <a:rPr lang="de-DE" dirty="0" smtClean="0"/>
              <a:t>als Flageolett)</a:t>
            </a:r>
          </a:p>
          <a:p>
            <a:r>
              <a:rPr lang="de-DE" dirty="0" smtClean="0">
                <a:latin typeface="+mj-lt"/>
              </a:rPr>
              <a:t>Notation:  Bass-, Tenor- und Violinschlüssel</a:t>
            </a:r>
          </a:p>
        </p:txBody>
      </p:sp>
      <p:cxnSp>
        <p:nvCxnSpPr>
          <p:cNvPr id="5" name="Gerade Verbindung mit Pfeil 4"/>
          <p:cNvCxnSpPr/>
          <p:nvPr/>
        </p:nvCxnSpPr>
        <p:spPr>
          <a:xfrm>
            <a:off x="2627784" y="2636912"/>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Pfeil nach links und rechts 8"/>
          <p:cNvSpPr/>
          <p:nvPr/>
        </p:nvSpPr>
        <p:spPr>
          <a:xfrm rot="5400000">
            <a:off x="3311860" y="4041068"/>
            <a:ext cx="360040"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 Verbindung mit Pfeil 10"/>
          <p:cNvCxnSpPr/>
          <p:nvPr/>
        </p:nvCxnSpPr>
        <p:spPr>
          <a:xfrm>
            <a:off x="1547664" y="4869160"/>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634082"/>
          </a:xfrm>
        </p:spPr>
        <p:txBody>
          <a:bodyPr>
            <a:normAutofit fontScale="90000"/>
          </a:bodyPr>
          <a:lstStyle/>
          <a:p>
            <a:pPr algn="ctr"/>
            <a:r>
              <a:rPr lang="de-DE" sz="3600" b="1" dirty="0" smtClean="0"/>
              <a:t>Geschichte des Violoncellos</a:t>
            </a:r>
            <a:endParaRPr lang="de-DE" sz="3600" b="1" dirty="0"/>
          </a:p>
        </p:txBody>
      </p:sp>
      <p:sp>
        <p:nvSpPr>
          <p:cNvPr id="3" name="Inhaltsplatzhalter 2"/>
          <p:cNvSpPr>
            <a:spLocks noGrp="1"/>
          </p:cNvSpPr>
          <p:nvPr>
            <p:ph sz="quarter" idx="1"/>
          </p:nvPr>
        </p:nvSpPr>
        <p:spPr>
          <a:xfrm>
            <a:off x="457200" y="908720"/>
            <a:ext cx="7859216" cy="5565232"/>
          </a:xfrm>
        </p:spPr>
        <p:txBody>
          <a:bodyPr>
            <a:normAutofit fontScale="92500"/>
          </a:bodyPr>
          <a:lstStyle/>
          <a:p>
            <a:r>
              <a:rPr lang="de-DE" sz="1900" dirty="0" smtClean="0"/>
              <a:t>auch wenn die im Wesentlichen vollständig entwickelte Violine bereits in bildlichen Darstellungen des späten 12. u. 13. Jh. erscheint, entstand die Bassgeige – das Violoncello – erst im 15. Jh.</a:t>
            </a:r>
          </a:p>
          <a:p>
            <a:pPr>
              <a:buNone/>
            </a:pPr>
            <a:r>
              <a:rPr lang="de-DE" sz="1900" dirty="0" smtClean="0">
                <a:latin typeface="Calibri"/>
              </a:rPr>
              <a:t>      → </a:t>
            </a:r>
            <a:r>
              <a:rPr lang="de-DE" sz="1900" dirty="0" smtClean="0"/>
              <a:t>Grund: mittelalterliches Klangideal (bis zum15. Jh. Bevorzugung        hoher und nasaler Klänge – von der Bassstimme noch keine Vorstellung)</a:t>
            </a:r>
          </a:p>
          <a:p>
            <a:pPr lvl="0"/>
            <a:r>
              <a:rPr lang="de-DE" sz="1900" dirty="0" smtClean="0"/>
              <a:t>in der Mitte des 15. Jh. erweiterten Komponisten der flämischen Schule (heute bezeichnet man die Jahrzehnte vor und nach 1500 als die Zeit der „franko-flämischen Schule“ – zu der Zeit Zentrum des europäischen Musiklebens) allmählich den Stimmumfang nach unten, bis zum großen C, wo die Grenze aus praktischen Gründen immer geblieben ist</a:t>
            </a:r>
          </a:p>
          <a:p>
            <a:pPr lvl="0"/>
            <a:r>
              <a:rPr lang="de-DE" sz="1900" dirty="0" smtClean="0"/>
              <a:t>etwa zu der Zeit wandelte sich das Klangideal zu dem offeneren Klang, mit dem wir heute vertraut sind</a:t>
            </a:r>
          </a:p>
          <a:p>
            <a:pPr lvl="0">
              <a:buNone/>
            </a:pPr>
            <a:r>
              <a:rPr lang="de-DE" sz="1900" dirty="0" smtClean="0"/>
              <a:t>     </a:t>
            </a:r>
            <a:r>
              <a:rPr lang="de-DE" sz="1900" dirty="0" smtClean="0">
                <a:latin typeface="Calibri"/>
              </a:rPr>
              <a:t>→ </a:t>
            </a:r>
            <a:r>
              <a:rPr lang="de-DE" sz="1900" dirty="0" smtClean="0"/>
              <a:t>es ist kein Zufall, dass die ersten Bassgeigen zu genau diesem historischen Zeitpunkt erschienen sind</a:t>
            </a:r>
          </a:p>
          <a:p>
            <a:r>
              <a:rPr lang="de-DE" sz="1900" dirty="0" smtClean="0"/>
              <a:t>als das älteste erhaltene Violoncello mit einem Entstehungsdatum um 1590 wird allgemein ein Instrument angesehen, das man Dorigo Spilman zuschreibt – einem aus Füssen kommenden Instrumentenbauer, der in Padua gearbeitet hat</a:t>
            </a:r>
          </a:p>
          <a:p>
            <a:pPr>
              <a:buNone/>
            </a:pPr>
            <a:endParaRPr lang="de-DE" dirty="0" smtClean="0"/>
          </a:p>
          <a:p>
            <a:pPr>
              <a:buNone/>
            </a:pP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
          </p:nvPr>
        </p:nvSpPr>
        <p:spPr>
          <a:xfrm>
            <a:off x="457200" y="0"/>
            <a:ext cx="8075240" cy="6473952"/>
          </a:xfrm>
        </p:spPr>
        <p:txBody>
          <a:bodyPr/>
          <a:lstStyle/>
          <a:p>
            <a:r>
              <a:rPr lang="de-DE" sz="1800" dirty="0" smtClean="0"/>
              <a:t>Abbildungen zeigen, dass zu Beginn des 16. Jh. beim Musizieren versch. Bassgeigen gebräuchlich waren</a:t>
            </a:r>
          </a:p>
          <a:p>
            <a:r>
              <a:rPr lang="de-DE" sz="1800" dirty="0" smtClean="0"/>
              <a:t>Die Bassgeigen existierten in drei versch. Größen (die mehr oder weniger der Bass-, Bariton- und Tenorstimme entsprachen)</a:t>
            </a:r>
          </a:p>
          <a:p>
            <a:r>
              <a:rPr lang="de-DE" sz="1800" dirty="0" smtClean="0"/>
              <a:t>Sie wurden verschiedentlich quer vor der Brust, auf den Waden ruhend oder auf dem Boden stehend gehalten</a:t>
            </a:r>
          </a:p>
          <a:p>
            <a:r>
              <a:rPr lang="de-DE" sz="1800" dirty="0" smtClean="0"/>
              <a:t>Der Groß Quint-</a:t>
            </a:r>
            <a:r>
              <a:rPr lang="de-DE" sz="1800" dirty="0" err="1" smtClean="0"/>
              <a:t>Baß</a:t>
            </a:r>
            <a:r>
              <a:rPr lang="de-DE" sz="1800" dirty="0" smtClean="0"/>
              <a:t> verfügte über eine fünfte Saite</a:t>
            </a:r>
          </a:p>
          <a:p>
            <a:r>
              <a:rPr lang="de-DE" sz="1800" dirty="0" smtClean="0"/>
              <a:t>Stimmung: Groß Quint-Baß a, d, G, C, F</a:t>
            </a:r>
            <a:r>
              <a:rPr lang="de-DE" sz="1800" dirty="0" smtClean="0">
                <a:latin typeface="Calibri"/>
              </a:rPr>
              <a:t>₁</a:t>
            </a:r>
            <a:r>
              <a:rPr lang="de-DE" sz="1800" dirty="0" smtClean="0"/>
              <a:t>; Baß Viole da braccio in              a, d, G, C (heutige Stimmung) und d</a:t>
            </a:r>
            <a:r>
              <a:rPr lang="de-DE" sz="1800" dirty="0" smtClean="0">
                <a:latin typeface="Calibri"/>
              </a:rPr>
              <a:t>¹, </a:t>
            </a:r>
            <a:r>
              <a:rPr lang="de-DE" sz="1800" dirty="0" smtClean="0"/>
              <a:t>g, c, F</a:t>
            </a:r>
          </a:p>
          <a:p>
            <a:endParaRPr lang="de-DE" sz="1800" dirty="0" smtClean="0"/>
          </a:p>
          <a:p>
            <a:pPr>
              <a:buNone/>
            </a:pPr>
            <a:endParaRPr lang="de-DE" dirty="0"/>
          </a:p>
        </p:txBody>
      </p:sp>
      <p:pic>
        <p:nvPicPr>
          <p:cNvPr id="2053" name="Picture 5" descr="C:\Users\HP\Desktop\img091 - Kopie.jpg"/>
          <p:cNvPicPr>
            <a:picLocks noChangeAspect="1" noChangeArrowheads="1"/>
          </p:cNvPicPr>
          <p:nvPr/>
        </p:nvPicPr>
        <p:blipFill>
          <a:blip r:embed="rId2" cstate="print"/>
          <a:srcRect/>
          <a:stretch>
            <a:fillRect/>
          </a:stretch>
        </p:blipFill>
        <p:spPr bwMode="auto">
          <a:xfrm>
            <a:off x="4067944" y="3212976"/>
            <a:ext cx="4449413" cy="1231453"/>
          </a:xfrm>
          <a:prstGeom prst="rect">
            <a:avLst/>
          </a:prstGeom>
          <a:noFill/>
        </p:spPr>
      </p:pic>
      <p:sp>
        <p:nvSpPr>
          <p:cNvPr id="4" name="Textfeld 3"/>
          <p:cNvSpPr txBox="1"/>
          <p:nvPr/>
        </p:nvSpPr>
        <p:spPr>
          <a:xfrm>
            <a:off x="7956376" y="4149080"/>
            <a:ext cx="216024" cy="276999"/>
          </a:xfrm>
          <a:prstGeom prst="rect">
            <a:avLst/>
          </a:prstGeom>
          <a:noFill/>
        </p:spPr>
        <p:txBody>
          <a:bodyPr wrap="square" rtlCol="0">
            <a:spAutoFit/>
          </a:bodyPr>
          <a:lstStyle/>
          <a:p>
            <a:r>
              <a:rPr lang="de-DE" sz="1200" dirty="0" smtClean="0"/>
              <a:t>2</a:t>
            </a:r>
            <a:endParaRPr lang="de-DE" sz="1200" dirty="0"/>
          </a:p>
        </p:txBody>
      </p:sp>
      <p:pic>
        <p:nvPicPr>
          <p:cNvPr id="5" name="Picture 2" descr="C:\Users\HP\Desktop\img091.jpg"/>
          <p:cNvPicPr>
            <a:picLocks noChangeAspect="1" noChangeArrowheads="1"/>
          </p:cNvPicPr>
          <p:nvPr/>
        </p:nvPicPr>
        <p:blipFill>
          <a:blip r:embed="rId3" cstate="print"/>
          <a:srcRect/>
          <a:stretch>
            <a:fillRect/>
          </a:stretch>
        </p:blipFill>
        <p:spPr bwMode="auto">
          <a:xfrm>
            <a:off x="611560" y="2924944"/>
            <a:ext cx="3108232" cy="3933056"/>
          </a:xfrm>
          <a:prstGeom prst="rect">
            <a:avLst/>
          </a:prstGeom>
          <a:noFill/>
        </p:spPr>
      </p:pic>
      <p:sp>
        <p:nvSpPr>
          <p:cNvPr id="6" name="Textfeld 5"/>
          <p:cNvSpPr txBox="1"/>
          <p:nvPr/>
        </p:nvSpPr>
        <p:spPr>
          <a:xfrm>
            <a:off x="3491880" y="6581001"/>
            <a:ext cx="360040" cy="276999"/>
          </a:xfrm>
          <a:prstGeom prst="rect">
            <a:avLst/>
          </a:prstGeom>
          <a:noFill/>
        </p:spPr>
        <p:txBody>
          <a:bodyPr wrap="square" rtlCol="0">
            <a:spAutoFit/>
          </a:bodyPr>
          <a:lstStyle/>
          <a:p>
            <a:r>
              <a:rPr lang="de-DE" sz="1200" dirty="0" smtClean="0"/>
              <a:t>3</a:t>
            </a:r>
            <a:endParaRPr lang="de-DE"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img093.jpg"/>
          <p:cNvPicPr>
            <a:picLocks noGrp="1" noChangeAspect="1" noChangeArrowheads="1"/>
          </p:cNvPicPr>
          <p:nvPr>
            <p:ph sz="quarter" idx="1"/>
          </p:nvPr>
        </p:nvPicPr>
        <p:blipFill>
          <a:blip r:embed="rId2" cstate="print"/>
          <a:srcRect/>
          <a:stretch>
            <a:fillRect/>
          </a:stretch>
        </p:blipFill>
        <p:spPr bwMode="auto">
          <a:xfrm>
            <a:off x="3162426" y="188640"/>
            <a:ext cx="5401037" cy="3384376"/>
          </a:xfrm>
          <a:prstGeom prst="rect">
            <a:avLst/>
          </a:prstGeom>
          <a:noFill/>
        </p:spPr>
      </p:pic>
      <p:pic>
        <p:nvPicPr>
          <p:cNvPr id="4099" name="Picture 3" descr="C:\Users\HP\Desktop\img093 - Kopie.jpg"/>
          <p:cNvPicPr>
            <a:picLocks noChangeAspect="1" noChangeArrowheads="1"/>
          </p:cNvPicPr>
          <p:nvPr/>
        </p:nvPicPr>
        <p:blipFill>
          <a:blip r:embed="rId3" cstate="print"/>
          <a:srcRect/>
          <a:stretch>
            <a:fillRect/>
          </a:stretch>
        </p:blipFill>
        <p:spPr bwMode="auto">
          <a:xfrm>
            <a:off x="179512" y="3573016"/>
            <a:ext cx="5652940" cy="3083421"/>
          </a:xfrm>
          <a:prstGeom prst="rect">
            <a:avLst/>
          </a:prstGeom>
          <a:noFill/>
        </p:spPr>
      </p:pic>
      <p:sp>
        <p:nvSpPr>
          <p:cNvPr id="4" name="Textfeld 3"/>
          <p:cNvSpPr txBox="1"/>
          <p:nvPr/>
        </p:nvSpPr>
        <p:spPr>
          <a:xfrm>
            <a:off x="2771800" y="188640"/>
            <a:ext cx="432048" cy="276999"/>
          </a:xfrm>
          <a:prstGeom prst="rect">
            <a:avLst/>
          </a:prstGeom>
          <a:noFill/>
        </p:spPr>
        <p:txBody>
          <a:bodyPr wrap="square" rtlCol="0">
            <a:spAutoFit/>
          </a:bodyPr>
          <a:lstStyle/>
          <a:p>
            <a:r>
              <a:rPr lang="de-DE" sz="1200" dirty="0" smtClean="0"/>
              <a:t>4</a:t>
            </a:r>
            <a:endParaRPr lang="de-DE" sz="1200" dirty="0"/>
          </a:p>
        </p:txBody>
      </p:sp>
      <p:sp>
        <p:nvSpPr>
          <p:cNvPr id="5" name="Textfeld 4"/>
          <p:cNvSpPr txBox="1"/>
          <p:nvPr/>
        </p:nvSpPr>
        <p:spPr>
          <a:xfrm>
            <a:off x="5508104" y="6581001"/>
            <a:ext cx="432048" cy="276999"/>
          </a:xfrm>
          <a:prstGeom prst="rect">
            <a:avLst/>
          </a:prstGeom>
          <a:noFill/>
        </p:spPr>
        <p:txBody>
          <a:bodyPr wrap="square" rtlCol="0">
            <a:spAutoFit/>
          </a:bodyPr>
          <a:lstStyle/>
          <a:p>
            <a:r>
              <a:rPr lang="de-DE" sz="1200" dirty="0" smtClean="0"/>
              <a:t>5</a:t>
            </a:r>
            <a:endParaRPr lang="de-DE"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994122"/>
          </a:xfrm>
        </p:spPr>
        <p:txBody>
          <a:bodyPr/>
          <a:lstStyle/>
          <a:p>
            <a:pPr algn="ctr"/>
            <a:r>
              <a:rPr lang="de-DE" dirty="0" smtClean="0"/>
              <a:t>17. Jahrhundert - heute</a:t>
            </a:r>
            <a:endParaRPr lang="de-DE" dirty="0"/>
          </a:p>
        </p:txBody>
      </p:sp>
      <p:sp>
        <p:nvSpPr>
          <p:cNvPr id="3" name="Inhaltsplatzhalter 2"/>
          <p:cNvSpPr>
            <a:spLocks noGrp="1"/>
          </p:cNvSpPr>
          <p:nvPr>
            <p:ph sz="quarter" idx="1"/>
          </p:nvPr>
        </p:nvSpPr>
        <p:spPr>
          <a:xfrm>
            <a:off x="457200" y="1484784"/>
            <a:ext cx="7715200" cy="4989168"/>
          </a:xfrm>
        </p:spPr>
        <p:txBody>
          <a:bodyPr>
            <a:normAutofit fontScale="92500"/>
          </a:bodyPr>
          <a:lstStyle/>
          <a:p>
            <a:r>
              <a:rPr lang="de-DE" dirty="0" smtClean="0"/>
              <a:t>Anfang 17. Jh.: alte „da braccio“-Form wurde aufgegeben u. Bezeichnung „Viola“ etablierte sich</a:t>
            </a:r>
          </a:p>
          <a:p>
            <a:r>
              <a:rPr lang="de-DE" dirty="0" smtClean="0"/>
              <a:t>Violino = kleine Viola; Violone = große Viola</a:t>
            </a:r>
          </a:p>
          <a:p>
            <a:r>
              <a:rPr lang="de-DE" dirty="0" smtClean="0"/>
              <a:t>im frühen 17. Jh. allerdings mindestens fünf verschieden große Geigen in Gebrauch</a:t>
            </a:r>
          </a:p>
          <a:p>
            <a:r>
              <a:rPr lang="de-DE" dirty="0" smtClean="0"/>
              <a:t>der kleine Violone als „Vorfahr“ unseres heutigen Cellos</a:t>
            </a:r>
          </a:p>
          <a:p>
            <a:pPr>
              <a:buNone/>
            </a:pPr>
            <a:r>
              <a:rPr lang="de-DE" dirty="0" smtClean="0"/>
              <a:t>    (Namen: Violoncino, Violonzino, Violonzelo, Violoncello)</a:t>
            </a:r>
          </a:p>
          <a:p>
            <a:r>
              <a:rPr lang="de-DE" dirty="0" smtClean="0"/>
              <a:t>die Kurzform „Cello“ tritt bereits 1765 auf</a:t>
            </a:r>
          </a:p>
          <a:p>
            <a:r>
              <a:rPr lang="de-DE" dirty="0" smtClean="0"/>
              <a:t>ungeachtet der ital. Terminologie blieb Bezeichnung „Bassgeige“ in Nordeuropa sowohl für den Violone als auch für das Violoncello bis weit ins 18. Jh. erhalten</a:t>
            </a:r>
          </a:p>
          <a:p>
            <a:r>
              <a:rPr lang="de-DE" dirty="0" smtClean="0"/>
              <a:t>zu Beginn des 19. Jh. wurde das Cello zunehmend vereinheitlicht u. erhielt die heutige Größe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der Bassgeige (Cello) zu den Bassgamben</a:t>
            </a:r>
            <a:endParaRPr lang="de-DE" dirty="0"/>
          </a:p>
        </p:txBody>
      </p:sp>
      <p:sp>
        <p:nvSpPr>
          <p:cNvPr id="3" name="Inhaltsplatzhalter 2"/>
          <p:cNvSpPr>
            <a:spLocks noGrp="1"/>
          </p:cNvSpPr>
          <p:nvPr>
            <p:ph sz="quarter" idx="1"/>
          </p:nvPr>
        </p:nvSpPr>
        <p:spPr/>
        <p:txBody>
          <a:bodyPr/>
          <a:lstStyle/>
          <a:p>
            <a:pPr lvl="0"/>
            <a:r>
              <a:rPr lang="de-DE" sz="1900" dirty="0" smtClean="0"/>
              <a:t>zwei ganz unterschiedliche Instrumentenfamilien:</a:t>
            </a:r>
          </a:p>
          <a:p>
            <a:pPr>
              <a:buNone/>
            </a:pPr>
            <a:r>
              <a:rPr lang="de-DE" sz="1900" dirty="0" smtClean="0"/>
              <a:t>    die Bassgeigen gehören zu der Familie der Violinen (Geigen) und die Bassgamben zu den Violen (Gamben) </a:t>
            </a:r>
          </a:p>
          <a:p>
            <a:r>
              <a:rPr lang="de-DE" sz="2000" dirty="0" smtClean="0"/>
              <a:t>Irrglaube, dass das Cello von der Gambe (Viola da gamba) abstamme</a:t>
            </a:r>
          </a:p>
          <a:p>
            <a:r>
              <a:rPr lang="de-DE" sz="2000" dirty="0" smtClean="0"/>
              <a:t>obwohl „Viola da gamba“ Kniegeige heißt, stammt das Cello doch von den Violen da braccio, den Armgeigen, ab</a:t>
            </a:r>
          </a:p>
          <a:p>
            <a:pPr lvl="0"/>
            <a:r>
              <a:rPr lang="de-DE" sz="2000" dirty="0" smtClean="0"/>
              <a:t>beide Instrumente erschienen etwa gleichzeitig und sind trotzdem ganz verschiedener Abstammung</a:t>
            </a:r>
          </a:p>
          <a:p>
            <a:pPr lvl="0"/>
            <a:r>
              <a:rPr lang="de-DE" sz="2000" dirty="0" smtClean="0"/>
              <a:t>das Cello ist in jeder Hinsicht eine Geige, nur dass die Dimensionen größer sind, während die Gambe anscheinend ein Nachfahre der Mekka-Laute ist (Zahl und Stimmung der Saiten, Grundform des Klangkörpers lassen das vermuten)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P\Desktop\httpwww.haendelhaus.deexportsiteshaendelhausimagesMusikinstrumentensammlungCelli.jpg.jpg"/>
          <p:cNvPicPr>
            <a:picLocks noChangeAspect="1" noChangeArrowheads="1"/>
          </p:cNvPicPr>
          <p:nvPr/>
        </p:nvPicPr>
        <p:blipFill>
          <a:blip r:embed="rId2" cstate="print"/>
          <a:srcRect/>
          <a:stretch>
            <a:fillRect/>
          </a:stretch>
        </p:blipFill>
        <p:spPr bwMode="auto">
          <a:xfrm>
            <a:off x="323528" y="1887219"/>
            <a:ext cx="3816424" cy="4760487"/>
          </a:xfrm>
          <a:prstGeom prst="rect">
            <a:avLst/>
          </a:prstGeom>
          <a:noFill/>
        </p:spPr>
      </p:pic>
      <p:pic>
        <p:nvPicPr>
          <p:cNvPr id="1029" name="Picture 5" descr="C:\Users\HP\Desktop\img089.jpg"/>
          <p:cNvPicPr>
            <a:picLocks noGrp="1" noChangeAspect="1" noChangeArrowheads="1"/>
          </p:cNvPicPr>
          <p:nvPr>
            <p:ph sz="quarter" idx="1"/>
          </p:nvPr>
        </p:nvPicPr>
        <p:blipFill>
          <a:blip r:embed="rId3" cstate="print"/>
          <a:srcRect/>
          <a:stretch>
            <a:fillRect/>
          </a:stretch>
        </p:blipFill>
        <p:spPr bwMode="auto">
          <a:xfrm>
            <a:off x="4193492" y="404664"/>
            <a:ext cx="4151916" cy="4248472"/>
          </a:xfrm>
          <a:prstGeom prst="rect">
            <a:avLst/>
          </a:prstGeom>
          <a:noFill/>
        </p:spPr>
      </p:pic>
      <p:sp>
        <p:nvSpPr>
          <p:cNvPr id="4" name="Textfeld 3"/>
          <p:cNvSpPr txBox="1"/>
          <p:nvPr/>
        </p:nvSpPr>
        <p:spPr>
          <a:xfrm>
            <a:off x="4211960" y="6381328"/>
            <a:ext cx="216024" cy="276999"/>
          </a:xfrm>
          <a:prstGeom prst="rect">
            <a:avLst/>
          </a:prstGeom>
          <a:noFill/>
        </p:spPr>
        <p:txBody>
          <a:bodyPr wrap="square" rtlCol="0">
            <a:spAutoFit/>
          </a:bodyPr>
          <a:lstStyle/>
          <a:p>
            <a:r>
              <a:rPr lang="de-DE" sz="1200" dirty="0" smtClean="0"/>
              <a:t>6</a:t>
            </a:r>
            <a:endParaRPr lang="de-DE" sz="1200" dirty="0"/>
          </a:p>
        </p:txBody>
      </p:sp>
      <p:sp>
        <p:nvSpPr>
          <p:cNvPr id="5" name="Textfeld 4"/>
          <p:cNvSpPr txBox="1"/>
          <p:nvPr/>
        </p:nvSpPr>
        <p:spPr>
          <a:xfrm>
            <a:off x="7884368" y="4365104"/>
            <a:ext cx="432048" cy="276999"/>
          </a:xfrm>
          <a:prstGeom prst="rect">
            <a:avLst/>
          </a:prstGeom>
          <a:noFill/>
        </p:spPr>
        <p:txBody>
          <a:bodyPr wrap="square" rtlCol="0">
            <a:spAutoFit/>
          </a:bodyPr>
          <a:lstStyle/>
          <a:p>
            <a:r>
              <a:rPr lang="de-DE" sz="1200" dirty="0" smtClean="0"/>
              <a:t>7</a:t>
            </a:r>
            <a:endParaRPr lang="de-DE" sz="1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reus">
  <a:themeElements>
    <a:clrScheme name="Nereus">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Nereus">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Nereus">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2430</Words>
  <Application>Microsoft Office PowerPoint</Application>
  <PresentationFormat>Bildschirmpräsentation (4:3)</PresentationFormat>
  <Paragraphs>226</Paragraphs>
  <Slides>26</Slides>
  <Notes>5</Notes>
  <HiddenSlides>0</HiddenSlides>
  <MMClips>7</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Nereus</vt:lpstr>
      <vt:lpstr>Das Violoncello</vt:lpstr>
      <vt:lpstr>        Inhaltsverzeichnis</vt:lpstr>
      <vt:lpstr>Steckbrief</vt:lpstr>
      <vt:lpstr>Geschichte des Violoncellos</vt:lpstr>
      <vt:lpstr>Folie 5</vt:lpstr>
      <vt:lpstr>Folie 6</vt:lpstr>
      <vt:lpstr>17. Jahrhundert - heute</vt:lpstr>
      <vt:lpstr>Beziehung der Bassgeige (Cello) zu den Bassgamben</vt:lpstr>
      <vt:lpstr>Folie 9</vt:lpstr>
      <vt:lpstr>Das Barockcello</vt:lpstr>
      <vt:lpstr>Folie 11</vt:lpstr>
      <vt:lpstr>Die Entwicklung des Bogens</vt:lpstr>
      <vt:lpstr>Folie 13</vt:lpstr>
      <vt:lpstr>Die Verwendung/Spielpraxis des Cellos seit dem 17. Jahrhundert</vt:lpstr>
      <vt:lpstr>Folie 15</vt:lpstr>
      <vt:lpstr>Die einzelnen Teile des Violoncellos</vt:lpstr>
      <vt:lpstr>Der moderne Cellobogen</vt:lpstr>
      <vt:lpstr>Innenansicht (Querschnitt Violoncello)</vt:lpstr>
      <vt:lpstr>Tonerzeugung</vt:lpstr>
      <vt:lpstr>Folie 20</vt:lpstr>
      <vt:lpstr>Spieltechnik</vt:lpstr>
      <vt:lpstr>Folie 22</vt:lpstr>
      <vt:lpstr>Höreindrücke</vt:lpstr>
      <vt:lpstr>Bildnachweise</vt:lpstr>
      <vt:lpstr>Literatur</vt:lpstr>
      <vt:lpstr>Folie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Violoncello</dc:title>
  <dc:creator>Julika Maria Rieke</dc:creator>
  <cp:lastModifiedBy>Julika Maria Rieke</cp:lastModifiedBy>
  <cp:revision>213</cp:revision>
  <dcterms:created xsi:type="dcterms:W3CDTF">2012-01-13T11:12:38Z</dcterms:created>
  <dcterms:modified xsi:type="dcterms:W3CDTF">2012-02-12T13:45:50Z</dcterms:modified>
</cp:coreProperties>
</file>